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2.xml" ContentType="application/vnd.openxmlformats-officedocument.presentationml.tags+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3.xml" ContentType="application/vnd.openxmlformats-officedocument.presentationml.tags+xml"/>
  <Override PartName="/ppt/notesSlides/notesSlide1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4.xml" ContentType="application/vnd.openxmlformats-officedocument.presentationml.tag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5.xml" ContentType="application/vnd.openxmlformats-officedocument.presentationml.tags+xml"/>
  <Override PartName="/ppt/notesSlides/notesSlide1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38"/>
  </p:notesMasterIdLst>
  <p:sldIdLst>
    <p:sldId id="256" r:id="rId2"/>
    <p:sldId id="311" r:id="rId3"/>
    <p:sldId id="428" r:id="rId4"/>
    <p:sldId id="473" r:id="rId5"/>
    <p:sldId id="472" r:id="rId6"/>
    <p:sldId id="435" r:id="rId7"/>
    <p:sldId id="474" r:id="rId8"/>
    <p:sldId id="477" r:id="rId9"/>
    <p:sldId id="475" r:id="rId10"/>
    <p:sldId id="478" r:id="rId11"/>
    <p:sldId id="479" r:id="rId12"/>
    <p:sldId id="480" r:id="rId13"/>
    <p:sldId id="317" r:id="rId14"/>
    <p:sldId id="433" r:id="rId15"/>
    <p:sldId id="434" r:id="rId16"/>
    <p:sldId id="482" r:id="rId17"/>
    <p:sldId id="455" r:id="rId18"/>
    <p:sldId id="356" r:id="rId19"/>
    <p:sldId id="485" r:id="rId20"/>
    <p:sldId id="459" r:id="rId21"/>
    <p:sldId id="484" r:id="rId22"/>
    <p:sldId id="322" r:id="rId23"/>
    <p:sldId id="436" r:id="rId24"/>
    <p:sldId id="486" r:id="rId25"/>
    <p:sldId id="467" r:id="rId26"/>
    <p:sldId id="487" r:id="rId27"/>
    <p:sldId id="450" r:id="rId28"/>
    <p:sldId id="469" r:id="rId29"/>
    <p:sldId id="488" r:id="rId30"/>
    <p:sldId id="491" r:id="rId31"/>
    <p:sldId id="490" r:id="rId32"/>
    <p:sldId id="492" r:id="rId33"/>
    <p:sldId id="493" r:id="rId34"/>
    <p:sldId id="494" r:id="rId35"/>
    <p:sldId id="489" r:id="rId36"/>
    <p:sldId id="367" r:id="rId37"/>
  </p:sldIdLst>
  <p:sldSz cx="12192000" cy="6858000"/>
  <p:notesSz cx="6797675" cy="9926638"/>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8E5"/>
    <a:srgbClr val="CCFFFF"/>
    <a:srgbClr val="CCFFCC"/>
    <a:srgbClr val="621132"/>
    <a:srgbClr val="9D2449"/>
    <a:srgbClr val="B38E5D"/>
    <a:srgbClr val="F1C1D0"/>
    <a:srgbClr val="D4C19C"/>
    <a:srgbClr val="ECAA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421" autoAdjust="0"/>
    <p:restoredTop sz="95885"/>
  </p:normalViewPr>
  <p:slideViewPr>
    <p:cSldViewPr snapToGrid="0" snapToObjects="1">
      <p:cViewPr varScale="1">
        <p:scale>
          <a:sx n="66" d="100"/>
          <a:sy n="66" d="100"/>
        </p:scale>
        <p:origin x="692"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depor\Mi%20unidad\Transparencia\4to%20Trimestre%202025\Evidencias\Estadisticas%20Graficas%204Trim%202025.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depor\Mi%20unidad\Transparencia\4to%20Trimestre%202025\Evidencias\Estadisticas%20Graficas%204Trim%202025.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depor\Mi%20unidad\Transparencia\4to%20Trimestre%202025\Evidencias\Estadisticas%20Graficas%204Trim%202025.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depor\Mi%20unidad\Transparencia\4to%20Trimestre%202025\Evidencias\Estadisticas%20Graficas%204Trim%202025.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depor\Mi%20unidad\Transparencia\4to%20Trimestre%202025\Evidencias\Estadisticas%20Graficas%204Trim%202025.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7"/>
    </mc:Choice>
    <mc:Fallback>
      <c:style val="7"/>
    </mc:Fallback>
  </mc:AlternateContent>
  <c:chart>
    <c:title>
      <c:tx>
        <c:rich>
          <a:bodyPr rot="0" spcFirstLastPara="1" vertOverflow="ellipsis" vert="horz" wrap="square" anchor="ctr" anchorCtr="1"/>
          <a:lstStyle/>
          <a:p>
            <a:pPr>
              <a:defRPr sz="1400" b="1" i="0" u="none" strike="noStrike" kern="1200" spc="0" baseline="0">
                <a:solidFill>
                  <a:sysClr val="windowText" lastClr="000000"/>
                </a:solidFill>
                <a:latin typeface="+mn-lt"/>
                <a:ea typeface="+mn-ea"/>
                <a:cs typeface="+mn-cs"/>
              </a:defRPr>
            </a:pPr>
            <a:r>
              <a:rPr lang="es-MX" b="1"/>
              <a:t>La población del Municipio de Benito Juárez participa regularmente en actividades físicas y recreativas del Instituto del Deporte.</a:t>
            </a:r>
          </a:p>
        </c:rich>
      </c:tx>
      <c:layout>
        <c:manualLayout>
          <c:xMode val="edge"/>
          <c:yMode val="edge"/>
          <c:x val="0.13228099862735129"/>
          <c:y val="7.5304523785852907E-3"/>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ysClr val="windowText" lastClr="000000"/>
              </a:solidFill>
              <a:latin typeface="+mn-lt"/>
              <a:ea typeface="+mn-ea"/>
              <a:cs typeface="+mn-cs"/>
            </a:defRPr>
          </a:pPr>
          <a:endParaRPr lang="es-MX"/>
        </a:p>
      </c:txPr>
    </c:title>
    <c:autoTitleDeleted val="0"/>
    <c:plotArea>
      <c:layout>
        <c:manualLayout>
          <c:layoutTarget val="inner"/>
          <c:xMode val="edge"/>
          <c:yMode val="edge"/>
          <c:x val="0.3486202676358538"/>
          <c:y val="0.13807032257042595"/>
          <c:w val="0.64758823502085971"/>
          <c:h val="0.45497812773403323"/>
        </c:manualLayout>
      </c:layout>
      <c:barChart>
        <c:barDir val="col"/>
        <c:grouping val="clustered"/>
        <c:varyColors val="0"/>
        <c:ser>
          <c:idx val="0"/>
          <c:order val="0"/>
          <c:tx>
            <c:strRef>
              <c:f>'Propósito 4 trim 2025'!$C$5</c:f>
              <c:strCache>
                <c:ptCount val="1"/>
                <c:pt idx="0">
                  <c:v>Formación en disciplinas del deporte adaptado.</c:v>
                </c:pt>
              </c:strCache>
            </c:strRef>
          </c:tx>
          <c:spPr>
            <a:solidFill>
              <a:schemeClr val="accent5">
                <a:tint val="50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5">
                    <a:tint val="50000"/>
                  </a:schemeClr>
                </a:solidFill>
                <a:prstDash val="sysDot"/>
              </a:ln>
              <a:effectLst/>
            </c:spPr>
            <c:trendlineType val="linear"/>
            <c:dispRSqr val="0"/>
            <c:dispEq val="0"/>
          </c:trendline>
          <c:cat>
            <c:strLit>
              <c:ptCount val="1"/>
              <c:pt idx="0">
                <c:v>1</c:v>
              </c:pt>
              <c:extLst>
                <c:ext xmlns:c15="http://schemas.microsoft.com/office/drawing/2012/chart" uri="{02D57815-91ED-43cb-92C2-25804820EDAC}">
                  <c15:autoCat val="1"/>
                </c:ext>
              </c:extLst>
            </c:strLit>
          </c:cat>
          <c:val>
            <c:numRef>
              <c:f>'Propósito 4 trim 2025'!$D$5</c:f>
              <c:numCache>
                <c:formatCode>General</c:formatCode>
                <c:ptCount val="1"/>
                <c:pt idx="0">
                  <c:v>147</c:v>
                </c:pt>
              </c:numCache>
              <c:extLst/>
            </c:numRef>
          </c:val>
          <c:extLst>
            <c:ext xmlns:c16="http://schemas.microsoft.com/office/drawing/2014/chart" uri="{C3380CC4-5D6E-409C-BE32-E72D297353CC}">
              <c16:uniqueId val="{00000001-36DD-40D2-863B-0CF0F7F94E78}"/>
            </c:ext>
          </c:extLst>
        </c:ser>
        <c:ser>
          <c:idx val="2"/>
          <c:order val="1"/>
          <c:tx>
            <c:strRef>
              <c:f>'Propósito 4 trim 2025'!$C$7</c:f>
              <c:strCache>
                <c:ptCount val="1"/>
                <c:pt idx="0">
                  <c:v>Realización de mantenimiento de Instalaciones Deportivas</c:v>
                </c:pt>
              </c:strCache>
            </c:strRef>
          </c:tx>
          <c:spPr>
            <a:solidFill>
              <a:schemeClr val="accent5">
                <a:tint val="90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1"/>
              <c:pt idx="0">
                <c:v>1</c:v>
              </c:pt>
              <c:extLst>
                <c:ext xmlns:c15="http://schemas.microsoft.com/office/drawing/2012/chart" uri="{02D57815-91ED-43cb-92C2-25804820EDAC}">
                  <c15:autoCat val="1"/>
                </c:ext>
              </c:extLst>
            </c:strLit>
          </c:cat>
          <c:val>
            <c:numRef>
              <c:f>'Propósito 4 trim 2025'!$D$7</c:f>
              <c:numCache>
                <c:formatCode>General</c:formatCode>
                <c:ptCount val="1"/>
                <c:pt idx="0">
                  <c:v>56910</c:v>
                </c:pt>
              </c:numCache>
              <c:extLst/>
            </c:numRef>
          </c:val>
          <c:extLst>
            <c:ext xmlns:c16="http://schemas.microsoft.com/office/drawing/2014/chart" uri="{C3380CC4-5D6E-409C-BE32-E72D297353CC}">
              <c16:uniqueId val="{00000002-36DD-40D2-863B-0CF0F7F94E78}"/>
            </c:ext>
          </c:extLst>
        </c:ser>
        <c:ser>
          <c:idx val="3"/>
          <c:order val="2"/>
          <c:tx>
            <c:strRef>
              <c:f>'Propósito 4 trim 2025'!$C$8</c:f>
              <c:strCache>
                <c:ptCount val="1"/>
                <c:pt idx="0">
                  <c:v>Estadística de Beneficiados Mujeres en matenimiento de instalaciones deportivas.</c:v>
                </c:pt>
              </c:strCache>
            </c:strRef>
          </c:tx>
          <c:spPr>
            <a:solidFill>
              <a:schemeClr val="accent5">
                <a:shade val="90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1"/>
              <c:pt idx="0">
                <c:v>1</c:v>
              </c:pt>
              <c:extLst>
                <c:ext xmlns:c15="http://schemas.microsoft.com/office/drawing/2012/chart" uri="{02D57815-91ED-43cb-92C2-25804820EDAC}">
                  <c15:autoCat val="1"/>
                </c:ext>
              </c:extLst>
            </c:strLit>
          </c:cat>
          <c:val>
            <c:numRef>
              <c:f>'Propósito 4 trim 2025'!$D$8</c:f>
              <c:numCache>
                <c:formatCode>General</c:formatCode>
                <c:ptCount val="1"/>
                <c:pt idx="0">
                  <c:v>28350</c:v>
                </c:pt>
              </c:numCache>
              <c:extLst/>
            </c:numRef>
          </c:val>
          <c:extLst>
            <c:ext xmlns:c16="http://schemas.microsoft.com/office/drawing/2014/chart" uri="{C3380CC4-5D6E-409C-BE32-E72D297353CC}">
              <c16:uniqueId val="{00000003-36DD-40D2-863B-0CF0F7F94E78}"/>
            </c:ext>
          </c:extLst>
        </c:ser>
        <c:ser>
          <c:idx val="4"/>
          <c:order val="3"/>
          <c:tx>
            <c:strRef>
              <c:f>'Propósito 4 trim 2025'!$C$9</c:f>
              <c:strCache>
                <c:ptCount val="1"/>
                <c:pt idx="0">
                  <c:v>Estadística de Beneficiados hombres en matenimiento de instalaciones deportivas.</c:v>
                </c:pt>
              </c:strCache>
            </c:strRef>
          </c:tx>
          <c:spPr>
            <a:solidFill>
              <a:schemeClr val="accent5">
                <a:shade val="70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1"/>
              <c:pt idx="0">
                <c:v>1</c:v>
              </c:pt>
              <c:extLst>
                <c:ext xmlns:c15="http://schemas.microsoft.com/office/drawing/2012/chart" uri="{02D57815-91ED-43cb-92C2-25804820EDAC}">
                  <c15:autoCat val="1"/>
                </c:ext>
              </c:extLst>
            </c:strLit>
          </c:cat>
          <c:val>
            <c:numRef>
              <c:f>'Propósito 4 trim 2025'!$D$9</c:f>
              <c:numCache>
                <c:formatCode>General</c:formatCode>
                <c:ptCount val="1"/>
                <c:pt idx="0">
                  <c:v>28560</c:v>
                </c:pt>
              </c:numCache>
              <c:extLst/>
            </c:numRef>
          </c:val>
          <c:extLst>
            <c:ext xmlns:c16="http://schemas.microsoft.com/office/drawing/2014/chart" uri="{C3380CC4-5D6E-409C-BE32-E72D297353CC}">
              <c16:uniqueId val="{00000004-36DD-40D2-863B-0CF0F7F94E78}"/>
            </c:ext>
          </c:extLst>
        </c:ser>
        <c:ser>
          <c:idx val="1"/>
          <c:order val="4"/>
          <c:tx>
            <c:strRef>
              <c:f>'Propósito 4 trim 2025'!$C$6</c:f>
              <c:strCache>
                <c:ptCount val="1"/>
                <c:pt idx="0">
                  <c:v>Beneficiados y asistentes a actividades deportivas.</c:v>
                </c:pt>
              </c:strCache>
            </c:strRef>
          </c:tx>
          <c:spPr>
            <a:solidFill>
              <a:schemeClr val="accent5">
                <a:tint val="70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1"/>
              <c:pt idx="0">
                <c:v>1</c:v>
              </c:pt>
              <c:extLst>
                <c:ext xmlns:c15="http://schemas.microsoft.com/office/drawing/2012/chart" uri="{02D57815-91ED-43cb-92C2-25804820EDAC}">
                  <c15:autoCat val="1"/>
                </c:ext>
              </c:extLst>
            </c:strLit>
          </c:cat>
          <c:val>
            <c:numRef>
              <c:f>'Propósito 4 trim 2025'!$D$6</c:f>
              <c:numCache>
                <c:formatCode>General</c:formatCode>
                <c:ptCount val="1"/>
                <c:pt idx="0">
                  <c:v>141200</c:v>
                </c:pt>
              </c:numCache>
              <c:extLst/>
            </c:numRef>
          </c:val>
          <c:extLst>
            <c:ext xmlns:c16="http://schemas.microsoft.com/office/drawing/2014/chart" uri="{C3380CC4-5D6E-409C-BE32-E72D297353CC}">
              <c16:uniqueId val="{00000005-36DD-40D2-863B-0CF0F7F94E78}"/>
            </c:ext>
          </c:extLst>
        </c:ser>
        <c:ser>
          <c:idx val="5"/>
          <c:order val="5"/>
          <c:tx>
            <c:strRef>
              <c:f>'Propósito 4 trim 2025'!$C$10</c:f>
              <c:strCache>
                <c:ptCount val="1"/>
                <c:pt idx="0">
                  <c:v>Total Estadístico de Beneficiados</c:v>
                </c:pt>
              </c:strCache>
            </c:strRef>
          </c:tx>
          <c:spPr>
            <a:solidFill>
              <a:schemeClr val="accent5">
                <a:shade val="50000"/>
              </a:schemeClr>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Lit>
              <c:ptCount val="1"/>
              <c:pt idx="0">
                <c:v>1</c:v>
              </c:pt>
              <c:extLst>
                <c:ext xmlns:c15="http://schemas.microsoft.com/office/drawing/2012/chart" uri="{02D57815-91ED-43cb-92C2-25804820EDAC}">
                  <c15:autoCat val="1"/>
                </c:ext>
              </c:extLst>
            </c:strLit>
          </c:cat>
          <c:val>
            <c:numRef>
              <c:f>'Propósito 4 trim 2025'!$D$10</c:f>
              <c:numCache>
                <c:formatCode>General</c:formatCode>
                <c:ptCount val="1"/>
                <c:pt idx="0">
                  <c:v>198257</c:v>
                </c:pt>
              </c:numCache>
              <c:extLst/>
            </c:numRef>
          </c:val>
          <c:extLst>
            <c:ext xmlns:c16="http://schemas.microsoft.com/office/drawing/2014/chart" uri="{C3380CC4-5D6E-409C-BE32-E72D297353CC}">
              <c16:uniqueId val="{00000006-36DD-40D2-863B-0CF0F7F94E78}"/>
            </c:ext>
          </c:extLst>
        </c:ser>
        <c:dLbls>
          <c:showLegendKey val="0"/>
          <c:showVal val="1"/>
          <c:showCatName val="0"/>
          <c:showSerName val="0"/>
          <c:showPercent val="0"/>
          <c:showBubbleSize val="0"/>
        </c:dLbls>
        <c:gapWidth val="219"/>
        <c:axId val="1332679007"/>
        <c:axId val="1332668607"/>
      </c:barChart>
      <c:catAx>
        <c:axId val="1332679007"/>
        <c:scaling>
          <c:orientation val="minMax"/>
        </c:scaling>
        <c:delete val="1"/>
        <c:axPos val="b"/>
        <c:numFmt formatCode="General" sourceLinked="1"/>
        <c:majorTickMark val="out"/>
        <c:minorTickMark val="none"/>
        <c:tickLblPos val="nextTo"/>
        <c:crossAx val="1332668607"/>
        <c:crosses val="autoZero"/>
        <c:auto val="1"/>
        <c:lblAlgn val="ctr"/>
        <c:lblOffset val="100"/>
        <c:noMultiLvlLbl val="0"/>
      </c:catAx>
      <c:valAx>
        <c:axId val="133266860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r>
                  <a:rPr lang="es-MX" sz="1200"/>
                  <a:t>Estadística de Actividades  </a:t>
                </a:r>
              </a:p>
            </c:rich>
          </c:tx>
          <c:layout>
            <c:manualLayout>
              <c:xMode val="edge"/>
              <c:yMode val="edge"/>
              <c:x val="3.121705463894035E-2"/>
              <c:y val="0.17409230645410556"/>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ysClr val="windowText" lastClr="000000"/>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1332679007"/>
        <c:crosses val="autoZero"/>
        <c:crossBetween val="between"/>
      </c:valAx>
      <c:dTable>
        <c:showHorzBorder val="1"/>
        <c:showVertBorder val="1"/>
        <c:showOutline val="0"/>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900" b="0" i="0" u="none" strike="noStrike" kern="1200" baseline="0">
                <a:solidFill>
                  <a:sysClr val="windowText" lastClr="000000"/>
                </a:solidFill>
                <a:latin typeface="+mn-lt"/>
                <a:ea typeface="+mn-ea"/>
                <a:cs typeface="+mn-cs"/>
              </a:defRPr>
            </a:pPr>
            <a:endParaRPr lang="es-MX"/>
          </a:p>
        </c:txPr>
      </c:dTable>
      <c:spPr>
        <a:noFill/>
        <a:ln>
          <a:noFill/>
        </a:ln>
        <a:effectLst/>
      </c:spPr>
    </c:plotArea>
    <c:plotVisOnly val="0"/>
    <c:dispBlanksAs val="gap"/>
    <c:showDLblsOverMax val="0"/>
  </c:chart>
  <c:spPr>
    <a:noFill/>
    <a:ln>
      <a:noFill/>
    </a:ln>
    <a:effectLst/>
  </c:spPr>
  <c:txPr>
    <a:bodyPr anchor="ctr" anchorCtr="0"/>
    <a:lstStyle/>
    <a:p>
      <a:pPr>
        <a:defRPr baseline="0">
          <a:solidFill>
            <a:sysClr val="windowText" lastClr="000000"/>
          </a:solidFill>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500" b="0" i="0" u="none" strike="noStrike" kern="1200" spc="0" baseline="0">
                <a:solidFill>
                  <a:sysClr val="windowText" lastClr="000000"/>
                </a:solidFill>
                <a:latin typeface="+mn-lt"/>
                <a:ea typeface="+mn-ea"/>
                <a:cs typeface="+mn-cs"/>
              </a:defRPr>
            </a:pPr>
            <a:r>
              <a:rPr lang="es-MX" sz="1500" b="0" i="0" u="none" strike="noStrike" baseline="0">
                <a:solidFill>
                  <a:sysClr val="windowText" lastClr="000000"/>
                </a:solidFill>
                <a:effectLst/>
              </a:rPr>
              <a:t>M</a:t>
            </a:r>
            <a:r>
              <a:rPr lang="es-MX" sz="1500" b="0" baseline="0">
                <a:solidFill>
                  <a:sysClr val="windowText" lastClr="000000"/>
                </a:solidFill>
              </a:rPr>
              <a:t>antenimiento en instalaciones deportivas realizado.</a:t>
            </a:r>
          </a:p>
        </c:rich>
      </c:tx>
      <c:overlay val="0"/>
      <c:spPr>
        <a:noFill/>
        <a:ln>
          <a:noFill/>
        </a:ln>
        <a:effectLst/>
      </c:spPr>
      <c:txPr>
        <a:bodyPr rot="0" spcFirstLastPara="1" vertOverflow="ellipsis" vert="horz" wrap="square" anchor="ctr" anchorCtr="1"/>
        <a:lstStyle/>
        <a:p>
          <a:pPr>
            <a:defRPr sz="1500" b="0" i="0" u="none" strike="noStrike" kern="1200" spc="0" baseline="0">
              <a:solidFill>
                <a:sysClr val="windowText" lastClr="000000"/>
              </a:solidFill>
              <a:latin typeface="+mn-lt"/>
              <a:ea typeface="+mn-ea"/>
              <a:cs typeface="+mn-cs"/>
            </a:defRPr>
          </a:pPr>
          <a:endParaRPr lang="es-MX"/>
        </a:p>
      </c:txPr>
    </c:title>
    <c:autoTitleDeleted val="0"/>
    <c:plotArea>
      <c:layout>
        <c:manualLayout>
          <c:layoutTarget val="inner"/>
          <c:xMode val="edge"/>
          <c:yMode val="edge"/>
          <c:x val="0.10385553350371947"/>
          <c:y val="0.19042901644172108"/>
          <c:w val="0.75470646415177822"/>
          <c:h val="0.4912667217320788"/>
        </c:manualLayout>
      </c:layout>
      <c:barChart>
        <c:barDir val="col"/>
        <c:grouping val="clustered"/>
        <c:varyColors val="0"/>
        <c:ser>
          <c:idx val="0"/>
          <c:order val="0"/>
          <c:tx>
            <c:strRef>
              <c:f>'4 Trim 2025 Mainto'!$C$6</c:f>
              <c:strCache>
                <c:ptCount val="1"/>
                <c:pt idx="0">
                  <c:v>Número de áreas deportivas atendidas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Trim 2025 Mainto'!$C$12</c:f>
              <c:strCache>
                <c:ptCount val="1"/>
                <c:pt idx="0">
                  <c:v>Estadística de Beneficiados</c:v>
                </c:pt>
              </c:strCache>
            </c:strRef>
          </c:cat>
          <c:val>
            <c:numRef>
              <c:f>'4 Trim 2025 Mainto'!$D$6</c:f>
              <c:numCache>
                <c:formatCode>General</c:formatCode>
                <c:ptCount val="1"/>
                <c:pt idx="0">
                  <c:v>21</c:v>
                </c:pt>
              </c:numCache>
            </c:numRef>
          </c:val>
          <c:extLst>
            <c:ext xmlns:c16="http://schemas.microsoft.com/office/drawing/2014/chart" uri="{C3380CC4-5D6E-409C-BE32-E72D297353CC}">
              <c16:uniqueId val="{00000000-EF90-4978-A3F6-39C5A0E98107}"/>
            </c:ext>
          </c:extLst>
        </c:ser>
        <c:ser>
          <c:idx val="1"/>
          <c:order val="1"/>
          <c:tx>
            <c:strRef>
              <c:f>'4 Trim 2025 Mainto'!$C$12</c:f>
              <c:strCache>
                <c:ptCount val="1"/>
                <c:pt idx="0">
                  <c:v>Estadística de Beneficiados</c:v>
                </c:pt>
              </c:strCache>
            </c:strRef>
          </c:tx>
          <c:spPr>
            <a:solidFill>
              <a:srgbClr val="7030A0"/>
            </a:solidFill>
            <a:ln>
              <a:noFill/>
            </a:ln>
            <a:effectLst/>
          </c:spPr>
          <c:invertIfNegative val="0"/>
          <c:dPt>
            <c:idx val="0"/>
            <c:invertIfNegative val="0"/>
            <c:bubble3D val="0"/>
            <c:spPr>
              <a:solidFill>
                <a:srgbClr val="7030A0"/>
              </a:solidFill>
              <a:ln>
                <a:noFill/>
              </a:ln>
              <a:effectLst/>
            </c:spPr>
            <c:extLst>
              <c:ext xmlns:c16="http://schemas.microsoft.com/office/drawing/2014/chart" uri="{C3380CC4-5D6E-409C-BE32-E72D297353CC}">
                <c16:uniqueId val="{00000002-EF90-4978-A3F6-39C5A0E98107}"/>
              </c:ext>
            </c:extLst>
          </c:dPt>
          <c:dLbls>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Trim 2025 Mainto'!$C$12</c:f>
              <c:strCache>
                <c:ptCount val="1"/>
                <c:pt idx="0">
                  <c:v>Estadística de Beneficiados</c:v>
                </c:pt>
              </c:strCache>
            </c:strRef>
          </c:cat>
          <c:val>
            <c:numRef>
              <c:f>'4 Trim 2025 Mainto'!$D$12</c:f>
              <c:numCache>
                <c:formatCode>General</c:formatCode>
                <c:ptCount val="1"/>
                <c:pt idx="0">
                  <c:v>56910</c:v>
                </c:pt>
              </c:numCache>
            </c:numRef>
          </c:val>
          <c:extLst>
            <c:ext xmlns:c16="http://schemas.microsoft.com/office/drawing/2014/chart" uri="{C3380CC4-5D6E-409C-BE32-E72D297353CC}">
              <c16:uniqueId val="{00000003-EF90-4978-A3F6-39C5A0E98107}"/>
            </c:ext>
          </c:extLst>
        </c:ser>
        <c:dLbls>
          <c:showLegendKey val="0"/>
          <c:showVal val="1"/>
          <c:showCatName val="0"/>
          <c:showSerName val="0"/>
          <c:showPercent val="0"/>
          <c:showBubbleSize val="0"/>
        </c:dLbls>
        <c:gapWidth val="219"/>
        <c:axId val="1332679007"/>
        <c:axId val="1332668607"/>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0.18820372041165126"/>
                  <c:y val="3.15505117551616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F90-4978-A3F6-39C5A0E98107}"/>
                </c:ext>
              </c:extLst>
            </c:dLbl>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 Trim 2025 Mainto'!$D$5</c:f>
              <c:strCache>
                <c:ptCount val="1"/>
                <c:pt idx="0">
                  <c:v>Estadística</c:v>
                </c:pt>
              </c:strCache>
            </c:strRef>
          </c:cat>
          <c:val>
            <c:numRef>
              <c:f>'4 Trim 2025 Mainto'!$D$8</c:f>
              <c:numCache>
                <c:formatCode>General</c:formatCode>
                <c:ptCount val="1"/>
                <c:pt idx="0">
                  <c:v>2710</c:v>
                </c:pt>
              </c:numCache>
            </c:numRef>
          </c:val>
          <c:smooth val="0"/>
          <c:extLst>
            <c:ext xmlns:c16="http://schemas.microsoft.com/office/drawing/2014/chart" uri="{C3380CC4-5D6E-409C-BE32-E72D297353CC}">
              <c16:uniqueId val="{00000005-EF90-4978-A3F6-39C5A0E98107}"/>
            </c:ext>
          </c:extLst>
        </c:ser>
        <c:dLbls>
          <c:showLegendKey val="0"/>
          <c:showVal val="0"/>
          <c:showCatName val="0"/>
          <c:showSerName val="0"/>
          <c:showPercent val="0"/>
          <c:showBubbleSize val="0"/>
        </c:dLbls>
        <c:marker val="1"/>
        <c:smooth val="0"/>
        <c:axId val="1452491903"/>
        <c:axId val="1452496063"/>
      </c:lineChart>
      <c:catAx>
        <c:axId val="1332679007"/>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500" b="0" i="0" u="none" strike="noStrike" kern="1200" baseline="0">
                <a:solidFill>
                  <a:schemeClr val="tx1">
                    <a:lumMod val="65000"/>
                    <a:lumOff val="35000"/>
                  </a:schemeClr>
                </a:solidFill>
                <a:latin typeface="+mn-lt"/>
                <a:ea typeface="+mn-ea"/>
                <a:cs typeface="+mn-cs"/>
              </a:defRPr>
            </a:pPr>
            <a:endParaRPr lang="es-MX"/>
          </a:p>
        </c:txPr>
        <c:crossAx val="1332668607"/>
        <c:crosses val="autoZero"/>
        <c:auto val="1"/>
        <c:lblAlgn val="ctr"/>
        <c:lblOffset val="100"/>
        <c:noMultiLvlLbl val="0"/>
      </c:catAx>
      <c:valAx>
        <c:axId val="1332668607"/>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1332679007"/>
        <c:crosses val="autoZero"/>
        <c:crossBetween val="between"/>
      </c:valAx>
      <c:valAx>
        <c:axId val="1452496063"/>
        <c:scaling>
          <c:orientation val="minMax"/>
        </c:scaling>
        <c:delete val="0"/>
        <c:axPos val="r"/>
        <c:title>
          <c:tx>
            <c:rich>
              <a:bodyPr rot="-5400000" spcFirstLastPara="1" vertOverflow="ellipsis" vert="horz" wrap="square" anchor="ctr" anchorCtr="1"/>
              <a:lstStyle/>
              <a:p>
                <a:pPr>
                  <a:defRPr sz="1500" b="1" i="0" u="none" strike="noStrike" kern="1200" baseline="0">
                    <a:solidFill>
                      <a:schemeClr val="tx1">
                        <a:lumMod val="65000"/>
                        <a:lumOff val="35000"/>
                      </a:schemeClr>
                    </a:solidFill>
                    <a:latin typeface="+mn-lt"/>
                    <a:ea typeface="+mn-ea"/>
                    <a:cs typeface="+mn-cs"/>
                  </a:defRPr>
                </a:pPr>
                <a:endParaRPr lang="es-MX" sz="1500" b="1"/>
              </a:p>
              <a:p>
                <a:pPr>
                  <a:defRPr sz="1500" b="1"/>
                </a:pPr>
                <a:r>
                  <a:rPr lang="es-MX" sz="1500" b="1"/>
                  <a:t> Beneficiados</a:t>
                </a:r>
              </a:p>
            </c:rich>
          </c:tx>
          <c:overlay val="0"/>
          <c:spPr>
            <a:noFill/>
            <a:ln>
              <a:noFill/>
            </a:ln>
            <a:effectLst/>
          </c:spPr>
          <c:txPr>
            <a:bodyPr rot="-5400000" spcFirstLastPara="1" vertOverflow="ellipsis" vert="horz" wrap="square" anchor="ctr" anchorCtr="1"/>
            <a:lstStyle/>
            <a:p>
              <a:pPr>
                <a:defRPr sz="1500" b="1"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1452491903"/>
        <c:crosses val="max"/>
        <c:crossBetween val="between"/>
      </c:valAx>
      <c:catAx>
        <c:axId val="1452491903"/>
        <c:scaling>
          <c:orientation val="minMax"/>
        </c:scaling>
        <c:delete val="1"/>
        <c:axPos val="t"/>
        <c:numFmt formatCode="General" sourceLinked="1"/>
        <c:majorTickMark val="out"/>
        <c:minorTickMark val="none"/>
        <c:tickLblPos val="nextTo"/>
        <c:crossAx val="1452496063"/>
        <c:crosses val="max"/>
        <c:auto val="1"/>
        <c:lblAlgn val="ctr"/>
        <c:lblOffset val="100"/>
        <c:noMultiLvlLbl val="0"/>
      </c:catAx>
      <c:spPr>
        <a:noFill/>
        <a:ln>
          <a:noFill/>
        </a:ln>
        <a:effectLst/>
      </c:spPr>
    </c:plotArea>
    <c:legend>
      <c:legendPos val="b"/>
      <c:legendEntry>
        <c:idx val="2"/>
        <c:delete val="1"/>
      </c:legendEntry>
      <c:layout>
        <c:manualLayout>
          <c:xMode val="edge"/>
          <c:yMode val="edge"/>
          <c:x val="4.6028647421976036E-2"/>
          <c:y val="0.82715658995117003"/>
          <c:w val="0.86113502794201191"/>
          <c:h val="0.14838963347815953"/>
        </c:manualLayout>
      </c:layout>
      <c:overlay val="0"/>
      <c:spPr>
        <a:noFill/>
        <a:ln>
          <a:noFill/>
        </a:ln>
        <a:effectLst/>
      </c:spPr>
      <c:txPr>
        <a:bodyPr rot="0" spcFirstLastPara="1" vertOverflow="ellipsis" vert="horz" wrap="square" anchor="ctr" anchorCtr="1"/>
        <a:lstStyle/>
        <a:p>
          <a:pPr>
            <a:defRPr sz="15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002060"/>
                </a:solidFill>
                <a:latin typeface="+mn-lt"/>
                <a:ea typeface="+mn-ea"/>
                <a:cs typeface="+mn-cs"/>
              </a:defRPr>
            </a:pPr>
            <a:r>
              <a:rPr lang="es-MX" sz="1200" b="1" baseline="0">
                <a:solidFill>
                  <a:srgbClr val="002060"/>
                </a:solidFill>
              </a:rPr>
              <a:t>METAS ALCANZADAS DE LA ENTREGA DE APOYOS E INCENTIVOS EN EL 4to TRIMESTRE DEL 2025 </a:t>
            </a:r>
            <a:endParaRPr lang="es-MX" sz="1200" b="1">
              <a:solidFill>
                <a:srgbClr val="002060"/>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002060"/>
              </a:solidFill>
              <a:latin typeface="+mn-lt"/>
              <a:ea typeface="+mn-ea"/>
              <a:cs typeface="+mn-cs"/>
            </a:defRPr>
          </a:pPr>
          <a:endParaRPr lang="es-MX"/>
        </a:p>
      </c:txPr>
    </c:title>
    <c:autoTitleDeleted val="0"/>
    <c:plotArea>
      <c:layout>
        <c:manualLayout>
          <c:layoutTarget val="inner"/>
          <c:xMode val="edge"/>
          <c:yMode val="edge"/>
          <c:x val="0.14551618832702365"/>
          <c:y val="0.26306591187502004"/>
          <c:w val="0.70932603649038772"/>
          <c:h val="0.4733673338745486"/>
        </c:manualLayout>
      </c:layout>
      <c:barChart>
        <c:barDir val="col"/>
        <c:grouping val="clustered"/>
        <c:varyColors val="0"/>
        <c:ser>
          <c:idx val="0"/>
          <c:order val="0"/>
          <c:tx>
            <c:strRef>
              <c:f>'4to Trim 2025 propi avan Anual '!$B$4</c:f>
              <c:strCache>
                <c:ptCount val="1"/>
                <c:pt idx="0">
                  <c:v>Meta Planeada</c:v>
                </c:pt>
              </c:strCache>
            </c:strRef>
          </c:tx>
          <c:spPr>
            <a:solidFill>
              <a:schemeClr val="accent6"/>
            </a:solidFill>
            <a:ln>
              <a:noFill/>
            </a:ln>
            <a:effectLst/>
          </c:spPr>
          <c:invertIfNegative val="0"/>
          <c:dLbls>
            <c:dLbl>
              <c:idx val="0"/>
              <c:layout>
                <c:manualLayout>
                  <c:x val="-1.8830739576061236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311-41C3-B2D8-2ED8A87EBA06}"/>
                </c:ext>
              </c:extLst>
            </c:dLbl>
            <c:dLbl>
              <c:idx val="1"/>
              <c:layout>
                <c:manualLayout>
                  <c:x val="-1.5692282980051087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311-41C3-B2D8-2ED8A87EBA06}"/>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'4to Trim 2025 propi avan Anual '!$C$3:$E$3</c:f>
              <c:strCache>
                <c:ptCount val="3"/>
                <c:pt idx="0">
                  <c:v>Actividades en MIR</c:v>
                </c:pt>
                <c:pt idx="1">
                  <c:v>Avance de lo programado anual</c:v>
                </c:pt>
                <c:pt idx="2">
                  <c:v>Porcentaje de Avance 4to trimestre</c:v>
                </c:pt>
              </c:strCache>
            </c:strRef>
          </c:cat>
          <c:val>
            <c:numRef>
              <c:f>'4to Trim 2025 propi avan Anual '!$C$4:$E$4</c:f>
              <c:numCache>
                <c:formatCode>General</c:formatCode>
                <c:ptCount val="3"/>
                <c:pt idx="0">
                  <c:v>400</c:v>
                </c:pt>
                <c:pt idx="1">
                  <c:v>1600</c:v>
                </c:pt>
                <c:pt idx="2" formatCode="0%">
                  <c:v>1</c:v>
                </c:pt>
              </c:numCache>
            </c:numRef>
          </c:val>
          <c:extLst>
            <c:ext xmlns:c16="http://schemas.microsoft.com/office/drawing/2014/chart" uri="{C3380CC4-5D6E-409C-BE32-E72D297353CC}">
              <c16:uniqueId val="{00000002-B311-41C3-B2D8-2ED8A87EBA06}"/>
            </c:ext>
          </c:extLst>
        </c:ser>
        <c:ser>
          <c:idx val="1"/>
          <c:order val="1"/>
          <c:tx>
            <c:strRef>
              <c:f>'4to Trim 2025 propi avan Anual '!$B$5</c:f>
              <c:strCache>
                <c:ptCount val="1"/>
                <c:pt idx="0">
                  <c:v>Meta Realizada</c:v>
                </c:pt>
              </c:strCache>
            </c:strRef>
          </c:tx>
          <c:spPr>
            <a:solidFill>
              <a:schemeClr val="accent5"/>
            </a:solidFill>
            <a:ln>
              <a:noFill/>
            </a:ln>
            <a:effectLst/>
          </c:spPr>
          <c:invertIfNegative val="0"/>
          <c:dLbls>
            <c:dLbl>
              <c:idx val="0"/>
              <c:layout>
                <c:manualLayout>
                  <c:x val="2.510765276808164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311-41C3-B2D8-2ED8A87EBA06}"/>
                </c:ext>
              </c:extLst>
            </c:dLbl>
            <c:dLbl>
              <c:idx val="1"/>
              <c:layout>
                <c:manualLayout>
                  <c:x val="2.8246109364091856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311-41C3-B2D8-2ED8A87EBA06}"/>
                </c:ext>
              </c:extLst>
            </c:dLbl>
            <c:dLbl>
              <c:idx val="2"/>
              <c:layout>
                <c:manualLayout>
                  <c:x val="5.7364170564908352E-3"/>
                  <c:y val="-0.1709119437951035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311-41C3-B2D8-2ED8A87EBA06}"/>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'4to Trim 2025 propi avan Anual '!$C$3:$E$3</c:f>
              <c:strCache>
                <c:ptCount val="3"/>
                <c:pt idx="0">
                  <c:v>Actividades en MIR</c:v>
                </c:pt>
                <c:pt idx="1">
                  <c:v>Avance de lo programado anual</c:v>
                </c:pt>
                <c:pt idx="2">
                  <c:v>Porcentaje de Avance 4to trimestre</c:v>
                </c:pt>
              </c:strCache>
            </c:strRef>
          </c:cat>
          <c:val>
            <c:numRef>
              <c:f>'4to Trim 2025 propi avan Anual '!$C$5:$E$5</c:f>
              <c:numCache>
                <c:formatCode>General</c:formatCode>
                <c:ptCount val="3"/>
                <c:pt idx="0">
                  <c:v>1500</c:v>
                </c:pt>
                <c:pt idx="1">
                  <c:v>4778</c:v>
                </c:pt>
                <c:pt idx="2" formatCode="0%">
                  <c:v>2.9863</c:v>
                </c:pt>
              </c:numCache>
            </c:numRef>
          </c:val>
          <c:extLst>
            <c:ext xmlns:c16="http://schemas.microsoft.com/office/drawing/2014/chart" uri="{C3380CC4-5D6E-409C-BE32-E72D297353CC}">
              <c16:uniqueId val="{00000006-B311-41C3-B2D8-2ED8A87EBA06}"/>
            </c:ext>
          </c:extLst>
        </c:ser>
        <c:dLbls>
          <c:showLegendKey val="0"/>
          <c:showVal val="1"/>
          <c:showCatName val="0"/>
          <c:showSerName val="0"/>
          <c:showPercent val="0"/>
          <c:showBubbleSize val="0"/>
        </c:dLbls>
        <c:gapWidth val="219"/>
        <c:axId val="1332679007"/>
        <c:axId val="1332668607"/>
      </c:barChart>
      <c:lineChart>
        <c:grouping val="standard"/>
        <c:varyColors val="0"/>
        <c:ser>
          <c:idx val="2"/>
          <c:order val="2"/>
          <c:tx>
            <c:v>Porcentaje de avance</c:v>
          </c:tx>
          <c:spPr>
            <a:ln w="28575" cap="rnd">
              <a:solidFill>
                <a:schemeClr val="accent4"/>
              </a:solidFill>
              <a:round/>
            </a:ln>
            <a:effectLst/>
          </c:spPr>
          <c:marker>
            <c:symbol val="none"/>
          </c:marker>
          <c:dLbls>
            <c:dLbl>
              <c:idx val="0"/>
              <c:layout>
                <c:manualLayout>
                  <c:x val="1.5692282980050973E-2"/>
                  <c:y val="-2.704322764115979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B311-41C3-B2D8-2ED8A87EBA06}"/>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'4to Trim 2025 propi avan Anual '!$C$3:$E$3</c:f>
              <c:strCache>
                <c:ptCount val="3"/>
                <c:pt idx="0">
                  <c:v>Actividades en MIR</c:v>
                </c:pt>
                <c:pt idx="1">
                  <c:v>Avance de lo programado anual</c:v>
                </c:pt>
                <c:pt idx="2">
                  <c:v>Porcentaje de Avance 4to trimestre</c:v>
                </c:pt>
              </c:strCache>
            </c:strRef>
          </c:cat>
          <c:val>
            <c:numRef>
              <c:f>'4to Trim 2025 propi avan Anual '!$C$6:$E$6</c:f>
              <c:numCache>
                <c:formatCode>0%</c:formatCode>
                <c:ptCount val="3"/>
              </c:numCache>
            </c:numRef>
          </c:val>
          <c:smooth val="0"/>
          <c:extLst>
            <c:ext xmlns:c16="http://schemas.microsoft.com/office/drawing/2014/chart" uri="{C3380CC4-5D6E-409C-BE32-E72D297353CC}">
              <c16:uniqueId val="{00000008-B311-41C3-B2D8-2ED8A87EBA06}"/>
            </c:ext>
          </c:extLst>
        </c:ser>
        <c:dLbls>
          <c:showLegendKey val="0"/>
          <c:showVal val="0"/>
          <c:showCatName val="0"/>
          <c:showSerName val="0"/>
          <c:showPercent val="0"/>
          <c:showBubbleSize val="0"/>
        </c:dLbls>
        <c:marker val="1"/>
        <c:smooth val="0"/>
        <c:axId val="1452491903"/>
        <c:axId val="1452496063"/>
      </c:lineChart>
      <c:catAx>
        <c:axId val="1332679007"/>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rgbClr val="002060"/>
                </a:solidFill>
                <a:latin typeface="+mn-lt"/>
                <a:ea typeface="+mn-ea"/>
                <a:cs typeface="+mn-cs"/>
              </a:defRPr>
            </a:pPr>
            <a:endParaRPr lang="es-MX"/>
          </a:p>
        </c:txPr>
        <c:crossAx val="1332668607"/>
        <c:crosses val="autoZero"/>
        <c:auto val="1"/>
        <c:lblAlgn val="ctr"/>
        <c:lblOffset val="100"/>
        <c:noMultiLvlLbl val="0"/>
      </c:catAx>
      <c:valAx>
        <c:axId val="133266860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Resultados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32679007"/>
        <c:crosses val="autoZero"/>
        <c:crossBetween val="between"/>
      </c:valAx>
      <c:valAx>
        <c:axId val="1452496063"/>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 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452491903"/>
        <c:crosses val="max"/>
        <c:crossBetween val="between"/>
      </c:valAx>
      <c:catAx>
        <c:axId val="1452491903"/>
        <c:scaling>
          <c:orientation val="minMax"/>
        </c:scaling>
        <c:delete val="1"/>
        <c:axPos val="t"/>
        <c:numFmt formatCode="General" sourceLinked="1"/>
        <c:majorTickMark val="out"/>
        <c:minorTickMark val="none"/>
        <c:tickLblPos val="nextTo"/>
        <c:crossAx val="1452496063"/>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ysClr val="windowText" lastClr="000000"/>
                </a:solidFill>
                <a:latin typeface="+mn-lt"/>
                <a:ea typeface="+mn-ea"/>
                <a:cs typeface="+mn-cs"/>
              </a:defRPr>
            </a:pPr>
            <a:r>
              <a:rPr lang="es-MX" sz="1200" b="1" baseline="0">
                <a:solidFill>
                  <a:sysClr val="windowText" lastClr="000000"/>
                </a:solidFill>
              </a:rPr>
              <a:t>Eventos deportivos Federados en coordinación con el Instituto del Deporte cuarto trimestre del 2025</a:t>
            </a:r>
            <a:endParaRPr lang="es-MX" sz="1200" b="1">
              <a:solidFill>
                <a:sysClr val="windowText" lastClr="000000"/>
              </a:solidFill>
            </a:endParaRPr>
          </a:p>
        </c:rich>
      </c:tx>
      <c:layout>
        <c:manualLayout>
          <c:xMode val="edge"/>
          <c:yMode val="edge"/>
          <c:x val="9.4933231860496112E-2"/>
          <c:y val="5.187808701253589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ysClr val="windowText" lastClr="000000"/>
              </a:solidFill>
              <a:latin typeface="+mn-lt"/>
              <a:ea typeface="+mn-ea"/>
              <a:cs typeface="+mn-cs"/>
            </a:defRPr>
          </a:pPr>
          <a:endParaRPr lang="es-MX"/>
        </a:p>
      </c:txPr>
    </c:title>
    <c:autoTitleDeleted val="0"/>
    <c:plotArea>
      <c:layout/>
      <c:barChart>
        <c:barDir val="col"/>
        <c:grouping val="clustered"/>
        <c:varyColors val="0"/>
        <c:ser>
          <c:idx val="0"/>
          <c:order val="0"/>
          <c:tx>
            <c:strRef>
              <c:f>formato!$B$6</c:f>
              <c:strCache>
                <c:ptCount val="1"/>
                <c:pt idx="0">
                  <c:v>Número de eventos programados</c:v>
                </c:pt>
              </c:strCache>
            </c:strRef>
          </c:tx>
          <c:spPr>
            <a:solidFill>
              <a:srgbClr val="FFC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formato!$C$5</c:f>
              <c:strCache>
                <c:ptCount val="1"/>
                <c:pt idx="0">
                  <c:v>Estadística</c:v>
                </c:pt>
              </c:strCache>
            </c:strRef>
          </c:cat>
          <c:val>
            <c:numRef>
              <c:f>formato!$C$6</c:f>
              <c:numCache>
                <c:formatCode>General</c:formatCode>
                <c:ptCount val="1"/>
                <c:pt idx="0">
                  <c:v>20</c:v>
                </c:pt>
              </c:numCache>
            </c:numRef>
          </c:val>
          <c:extLst>
            <c:ext xmlns:c16="http://schemas.microsoft.com/office/drawing/2014/chart" uri="{C3380CC4-5D6E-409C-BE32-E72D297353CC}">
              <c16:uniqueId val="{00000000-CAA4-46E9-AC08-BA125F0A7C4D}"/>
            </c:ext>
          </c:extLst>
        </c:ser>
        <c:ser>
          <c:idx val="1"/>
          <c:order val="1"/>
          <c:tx>
            <c:strRef>
              <c:f>formato!$B$7</c:f>
              <c:strCache>
                <c:ptCount val="1"/>
                <c:pt idx="0">
                  <c:v>Número de eventos realizados</c:v>
                </c:pt>
              </c:strCache>
            </c:strRef>
          </c:tx>
          <c:spPr>
            <a:solidFill>
              <a:srgbClr val="00B050"/>
            </a:solidFill>
            <a:ln>
              <a:solidFill>
                <a:srgbClr val="00B050"/>
              </a:solidFill>
            </a:ln>
            <a:effectLst/>
          </c:spPr>
          <c:invertIfNegative val="0"/>
          <c:dLbls>
            <c:dLbl>
              <c:idx val="0"/>
              <c:layout>
                <c:manualLayout>
                  <c:x val="-0.12609891200994314"/>
                  <c:y val="3.15504322480197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CAA4-46E9-AC08-BA125F0A7C4D}"/>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formato!$C$5</c:f>
              <c:strCache>
                <c:ptCount val="1"/>
                <c:pt idx="0">
                  <c:v>Estadística</c:v>
                </c:pt>
              </c:strCache>
            </c:strRef>
          </c:cat>
          <c:val>
            <c:numRef>
              <c:f>formato!$C$7</c:f>
              <c:numCache>
                <c:formatCode>General</c:formatCode>
                <c:ptCount val="1"/>
                <c:pt idx="0">
                  <c:v>11</c:v>
                </c:pt>
              </c:numCache>
            </c:numRef>
          </c:val>
          <c:extLst>
            <c:ext xmlns:c16="http://schemas.microsoft.com/office/drawing/2014/chart" uri="{C3380CC4-5D6E-409C-BE32-E72D297353CC}">
              <c16:uniqueId val="{00000002-CAA4-46E9-AC08-BA125F0A7C4D}"/>
            </c:ext>
          </c:extLst>
        </c:ser>
        <c:dLbls>
          <c:showLegendKey val="0"/>
          <c:showVal val="1"/>
          <c:showCatName val="0"/>
          <c:showSerName val="0"/>
          <c:showPercent val="0"/>
          <c:showBubbleSize val="0"/>
        </c:dLbls>
        <c:gapWidth val="219"/>
        <c:axId val="1332679007"/>
        <c:axId val="1332668607"/>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1.1126374589112692E-2"/>
                  <c:y val="4.056484146173968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CAA4-46E9-AC08-BA125F0A7C4D}"/>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formato!$C$5</c:f>
              <c:strCache>
                <c:ptCount val="1"/>
                <c:pt idx="0">
                  <c:v>Estadística</c:v>
                </c:pt>
              </c:strCache>
            </c:strRef>
          </c:cat>
          <c:val>
            <c:numRef>
              <c:f>formato!$C$8</c:f>
              <c:numCache>
                <c:formatCode>0%</c:formatCode>
                <c:ptCount val="1"/>
                <c:pt idx="0">
                  <c:v>0.55000000000000004</c:v>
                </c:pt>
              </c:numCache>
            </c:numRef>
          </c:val>
          <c:smooth val="0"/>
          <c:extLst>
            <c:ext xmlns:c16="http://schemas.microsoft.com/office/drawing/2014/chart" uri="{C3380CC4-5D6E-409C-BE32-E72D297353CC}">
              <c16:uniqueId val="{00000004-CAA4-46E9-AC08-BA125F0A7C4D}"/>
            </c:ext>
          </c:extLst>
        </c:ser>
        <c:dLbls>
          <c:showLegendKey val="0"/>
          <c:showVal val="0"/>
          <c:showCatName val="0"/>
          <c:showSerName val="0"/>
          <c:showPercent val="0"/>
          <c:showBubbleSize val="0"/>
        </c:dLbls>
        <c:marker val="1"/>
        <c:smooth val="0"/>
        <c:axId val="1452491903"/>
        <c:axId val="1452496063"/>
      </c:lineChart>
      <c:catAx>
        <c:axId val="1332679007"/>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1332668607"/>
        <c:crosses val="autoZero"/>
        <c:auto val="1"/>
        <c:lblAlgn val="ctr"/>
        <c:lblOffset val="100"/>
        <c:noMultiLvlLbl val="0"/>
      </c:catAx>
      <c:valAx>
        <c:axId val="1332668607"/>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r>
                  <a:rPr lang="es-MX">
                    <a:solidFill>
                      <a:sysClr val="windowText" lastClr="000000"/>
                    </a:solidFill>
                  </a:rPr>
                  <a:t>Número</a:t>
                </a:r>
                <a:r>
                  <a:rPr lang="es-MX" baseline="0">
                    <a:solidFill>
                      <a:sysClr val="windowText" lastClr="000000"/>
                    </a:solidFill>
                  </a:rPr>
                  <a:t> de eventos </a:t>
                </a:r>
                <a:endParaRPr lang="es-MX">
                  <a:solidFill>
                    <a:sysClr val="windowText" lastClr="000000"/>
                  </a:solidFill>
                </a:endParaRPr>
              </a:p>
            </c:rich>
          </c:tx>
          <c:overlay val="0"/>
          <c:spPr>
            <a:noFill/>
            <a:ln>
              <a:noFill/>
            </a:ln>
            <a:effectLst/>
          </c:spPr>
          <c:txPr>
            <a:bodyPr rot="-540000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32679007"/>
        <c:crosses val="autoZero"/>
        <c:crossBetween val="between"/>
      </c:valAx>
      <c:valAx>
        <c:axId val="1452496063"/>
        <c:scaling>
          <c:orientation val="minMax"/>
        </c:scaling>
        <c:delete val="0"/>
        <c:axPos val="r"/>
        <c:title>
          <c:tx>
            <c:rich>
              <a:bodyPr rot="-540000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endParaRPr lang="es-MX">
                  <a:solidFill>
                    <a:sysClr val="windowText" lastClr="000000"/>
                  </a:solidFill>
                </a:endParaRPr>
              </a:p>
              <a:p>
                <a:pPr>
                  <a:defRPr>
                    <a:solidFill>
                      <a:sysClr val="windowText" lastClr="000000"/>
                    </a:solidFill>
                  </a:defRPr>
                </a:pPr>
                <a:r>
                  <a:rPr lang="es-MX">
                    <a:solidFill>
                      <a:sysClr val="windowText" lastClr="000000"/>
                    </a:solidFill>
                  </a:rPr>
                  <a:t> 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ysClr val="windowText" lastClr="000000"/>
                  </a:solidFill>
                  <a:latin typeface="+mn-lt"/>
                  <a:ea typeface="+mn-ea"/>
                  <a:cs typeface="+mn-cs"/>
                </a:defRPr>
              </a:pPr>
              <a:endParaRPr lang="es-MX"/>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1452491903"/>
        <c:crosses val="max"/>
        <c:crossBetween val="between"/>
      </c:valAx>
      <c:catAx>
        <c:axId val="1452491903"/>
        <c:scaling>
          <c:orientation val="minMax"/>
        </c:scaling>
        <c:delete val="1"/>
        <c:axPos val="t"/>
        <c:numFmt formatCode="General" sourceLinked="1"/>
        <c:majorTickMark val="out"/>
        <c:minorTickMark val="none"/>
        <c:tickLblPos val="nextTo"/>
        <c:crossAx val="1452496063"/>
        <c:crosses val="max"/>
        <c:auto val="1"/>
        <c:lblAlgn val="ctr"/>
        <c:lblOffset val="100"/>
        <c:noMultiLvlLbl val="0"/>
      </c:catAx>
      <c:spPr>
        <a:noFill/>
        <a:ln>
          <a:noFill/>
        </a:ln>
        <a:effectLst/>
      </c:spPr>
    </c:plotArea>
    <c:legend>
      <c:legendPos val="b"/>
      <c:legendEntry>
        <c:idx val="2"/>
        <c:delete val="1"/>
      </c:legendEntry>
      <c:layout>
        <c:manualLayout>
          <c:xMode val="edge"/>
          <c:yMode val="edge"/>
          <c:x val="5.5433334966316875E-2"/>
          <c:y val="0.87292123226722607"/>
          <c:w val="0.88334550475710893"/>
          <c:h val="7.9793852663183215E-2"/>
        </c:manualLayout>
      </c:layout>
      <c:overlay val="0"/>
      <c:spPr>
        <a:noFill/>
        <a:ln>
          <a:noFill/>
        </a:ln>
        <a:effectLst/>
      </c:spPr>
      <c:txPr>
        <a:bodyPr rot="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a:defRPr sz="1400" b="0" i="0" u="none" strike="noStrike" kern="1200" spc="0" baseline="0">
                <a:solidFill>
                  <a:sysClr val="windowText" lastClr="000000"/>
                </a:solidFill>
                <a:latin typeface="+mn-lt"/>
                <a:ea typeface="+mn-ea"/>
                <a:cs typeface="+mn-cs"/>
              </a:defRPr>
            </a:pPr>
            <a:r>
              <a:rPr lang="es-MX" sz="1600" b="1">
                <a:solidFill>
                  <a:sysClr val="windowText" lastClr="000000"/>
                </a:solidFill>
              </a:rPr>
              <a:t>Estadística de beneficiados de la actividad de formación en disciplinas del deporte adaptado cuarto trimestre del 2025</a:t>
            </a:r>
          </a:p>
        </c:rich>
      </c:tx>
      <c:layout>
        <c:manualLayout>
          <c:xMode val="edge"/>
          <c:yMode val="edge"/>
          <c:x val="0.13934361833168191"/>
          <c:y val="1.1421567057066342E-2"/>
        </c:manualLayout>
      </c:layout>
      <c:overlay val="0"/>
      <c:spPr>
        <a:noFill/>
        <a:ln>
          <a:noFill/>
        </a:ln>
        <a:effectLst/>
      </c:spPr>
      <c:txPr>
        <a:bodyPr rot="0" spcFirstLastPara="1" vertOverflow="ellipsis" vert="horz" wrap="square" anchor="ctr" anchorCtr="1"/>
        <a:lstStyle/>
        <a:p>
          <a:pPr algn="ctr">
            <a:defRPr sz="1400" b="0" i="0" u="none" strike="noStrike" kern="1200" spc="0" baseline="0">
              <a:solidFill>
                <a:sysClr val="windowText" lastClr="000000"/>
              </a:solidFill>
              <a:latin typeface="+mn-lt"/>
              <a:ea typeface="+mn-ea"/>
              <a:cs typeface="+mn-cs"/>
            </a:defRPr>
          </a:pPr>
          <a:endParaRPr lang="es-MX"/>
        </a:p>
      </c:txPr>
    </c:title>
    <c:autoTitleDeleted val="0"/>
    <c:plotArea>
      <c:layout>
        <c:manualLayout>
          <c:layoutTarget val="inner"/>
          <c:xMode val="edge"/>
          <c:yMode val="edge"/>
          <c:x val="7.716231880799615E-2"/>
          <c:y val="0.20494082769718572"/>
          <c:w val="0.90294476961769754"/>
          <c:h val="0.4532465477186674"/>
        </c:manualLayout>
      </c:layout>
      <c:barChart>
        <c:barDir val="col"/>
        <c:grouping val="clustered"/>
        <c:varyColors val="0"/>
        <c:ser>
          <c:idx val="0"/>
          <c:order val="0"/>
          <c:tx>
            <c:strRef>
              <c:f>' 4 trim entren dep adapt 2025'!$C$12</c:f>
              <c:strCache>
                <c:ptCount val="1"/>
                <c:pt idx="0">
                  <c:v>Número de nuevos inscritos y participantes por clases de formación en disciplinas del deporte adaptado mujeres.</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 4 trim entren dep adapt 2025'!$D$11:$F$11</c:f>
              <c:strCache>
                <c:ptCount val="3"/>
                <c:pt idx="0">
                  <c:v>Participantes</c:v>
                </c:pt>
                <c:pt idx="1">
                  <c:v>Número de clases de entrenamiento de Deporte Adaptado a la semana</c:v>
                </c:pt>
                <c:pt idx="2">
                  <c:v>Estadística</c:v>
                </c:pt>
              </c:strCache>
            </c:strRef>
          </c:cat>
          <c:val>
            <c:numRef>
              <c:f>' 4 trim entren dep adapt 2025'!$D$12:$F$12</c:f>
              <c:numCache>
                <c:formatCode>General</c:formatCode>
                <c:ptCount val="3"/>
                <c:pt idx="0">
                  <c:v>11</c:v>
                </c:pt>
                <c:pt idx="1">
                  <c:v>5.19</c:v>
                </c:pt>
                <c:pt idx="2">
                  <c:v>57.09</c:v>
                </c:pt>
              </c:numCache>
            </c:numRef>
          </c:val>
          <c:extLst>
            <c:ext xmlns:c16="http://schemas.microsoft.com/office/drawing/2014/chart" uri="{C3380CC4-5D6E-409C-BE32-E72D297353CC}">
              <c16:uniqueId val="{00000000-7F8B-40B5-A56A-194B4741BE3D}"/>
            </c:ext>
          </c:extLst>
        </c:ser>
        <c:ser>
          <c:idx val="1"/>
          <c:order val="1"/>
          <c:tx>
            <c:strRef>
              <c:f>' 4 trim entren dep adapt 2025'!$C$13</c:f>
              <c:strCache>
                <c:ptCount val="1"/>
                <c:pt idx="0">
                  <c:v>Número de nuevos inscritos y participantes por clases de formación en disciplinas del deporte adaptado hombres.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 4 trim entren dep adapt 2025'!$D$11:$F$11</c:f>
              <c:strCache>
                <c:ptCount val="3"/>
                <c:pt idx="0">
                  <c:v>Participantes</c:v>
                </c:pt>
                <c:pt idx="1">
                  <c:v>Número de clases de entrenamiento de Deporte Adaptado a la semana</c:v>
                </c:pt>
                <c:pt idx="2">
                  <c:v>Estadística</c:v>
                </c:pt>
              </c:strCache>
            </c:strRef>
          </c:cat>
          <c:val>
            <c:numRef>
              <c:f>' 4 trim entren dep adapt 2025'!$D$13:$F$13</c:f>
              <c:numCache>
                <c:formatCode>General</c:formatCode>
                <c:ptCount val="3"/>
                <c:pt idx="0">
                  <c:v>15</c:v>
                </c:pt>
                <c:pt idx="1">
                  <c:v>6</c:v>
                </c:pt>
                <c:pt idx="2">
                  <c:v>90</c:v>
                </c:pt>
              </c:numCache>
            </c:numRef>
          </c:val>
          <c:extLst>
            <c:ext xmlns:c16="http://schemas.microsoft.com/office/drawing/2014/chart" uri="{C3380CC4-5D6E-409C-BE32-E72D297353CC}">
              <c16:uniqueId val="{00000001-7F8B-40B5-A56A-194B4741BE3D}"/>
            </c:ext>
          </c:extLst>
        </c:ser>
        <c:ser>
          <c:idx val="2"/>
          <c:order val="2"/>
          <c:tx>
            <c:strRef>
              <c:f>' 4 trim entren dep adapt 2025'!$C$14</c:f>
              <c:strCache>
                <c:ptCount val="1"/>
                <c:pt idx="0">
                  <c:v>Estadística de veces Beneficiados</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ysClr val="windowText" lastClr="000000"/>
                    </a:solidFill>
                    <a:latin typeface="+mn-lt"/>
                    <a:ea typeface="+mn-ea"/>
                    <a:cs typeface="+mn-cs"/>
                  </a:defRPr>
                </a:pPr>
                <a:endParaRPr lang="es-MX"/>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 4 trim entren dep adapt 2025'!$D$11:$F$11</c:f>
              <c:strCache>
                <c:ptCount val="3"/>
                <c:pt idx="0">
                  <c:v>Participantes</c:v>
                </c:pt>
                <c:pt idx="1">
                  <c:v>Número de clases de entrenamiento de Deporte Adaptado a la semana</c:v>
                </c:pt>
                <c:pt idx="2">
                  <c:v>Estadística</c:v>
                </c:pt>
              </c:strCache>
            </c:strRef>
          </c:cat>
          <c:val>
            <c:numRef>
              <c:f>' 4 trim entren dep adapt 2025'!$D$14:$F$14</c:f>
              <c:numCache>
                <c:formatCode>General</c:formatCode>
                <c:ptCount val="3"/>
                <c:pt idx="2">
                  <c:v>147.09</c:v>
                </c:pt>
              </c:numCache>
            </c:numRef>
          </c:val>
          <c:extLst>
            <c:ext xmlns:c16="http://schemas.microsoft.com/office/drawing/2014/chart" uri="{C3380CC4-5D6E-409C-BE32-E72D297353CC}">
              <c16:uniqueId val="{00000002-7F8B-40B5-A56A-194B4741BE3D}"/>
            </c:ext>
          </c:extLst>
        </c:ser>
        <c:dLbls>
          <c:dLblPos val="outEnd"/>
          <c:showLegendKey val="0"/>
          <c:showVal val="1"/>
          <c:showCatName val="0"/>
          <c:showSerName val="0"/>
          <c:showPercent val="0"/>
          <c:showBubbleSize val="0"/>
        </c:dLbls>
        <c:gapWidth val="9"/>
        <c:overlap val="-27"/>
        <c:axId val="1571582592"/>
        <c:axId val="1342639280"/>
      </c:barChart>
      <c:catAx>
        <c:axId val="15715825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s-MX"/>
          </a:p>
        </c:txPr>
        <c:crossAx val="1342639280"/>
        <c:crosses val="autoZero"/>
        <c:auto val="1"/>
        <c:lblAlgn val="ctr"/>
        <c:lblOffset val="100"/>
        <c:noMultiLvlLbl val="0"/>
      </c:catAx>
      <c:valAx>
        <c:axId val="134263928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ysClr val="windowText" lastClr="000000"/>
                </a:solidFill>
                <a:latin typeface="+mn-lt"/>
                <a:ea typeface="+mn-ea"/>
                <a:cs typeface="+mn-cs"/>
              </a:defRPr>
            </a:pPr>
            <a:endParaRPr lang="es-MX"/>
          </a:p>
        </c:txPr>
        <c:crossAx val="1571582592"/>
        <c:crosses val="autoZero"/>
        <c:crossBetween val="between"/>
      </c:valAx>
      <c:spPr>
        <a:noFill/>
        <a:ln w="127000">
          <a:noFill/>
        </a:ln>
        <a:effectLst/>
      </c:spPr>
    </c:plotArea>
    <c:legend>
      <c:legendPos val="r"/>
      <c:layout>
        <c:manualLayout>
          <c:xMode val="edge"/>
          <c:yMode val="edge"/>
          <c:x val="6.2724209403260969E-2"/>
          <c:y val="0.78369702229916272"/>
          <c:w val="0.86964742624248437"/>
          <c:h val="0.209661886250334"/>
        </c:manualLayout>
      </c:layout>
      <c:overlay val="0"/>
      <c:spPr>
        <a:noFill/>
        <a:ln>
          <a:noFill/>
        </a:ln>
        <a:effectLst/>
      </c:spPr>
      <c:txPr>
        <a:bodyPr rot="0" spcFirstLastPara="1" vertOverflow="ellipsis" vert="horz" wrap="square" anchor="ctr" anchorCtr="1"/>
        <a:lstStyle/>
        <a:p>
          <a:pPr>
            <a:defRPr sz="1100" b="0" i="0" u="none" strike="noStrike" kern="1200" baseline="0">
              <a:solidFill>
                <a:sysClr val="windowText" lastClr="000000"/>
              </a:solidFill>
              <a:latin typeface="+mn-lt"/>
              <a:ea typeface="+mn-ea"/>
              <a:cs typeface="+mn-cs"/>
            </a:defRPr>
          </a:pPr>
          <a:endParaRPr lang="es-MX"/>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noFill/>
      <a:round/>
    </a:ln>
    <a:effectLst>
      <a:outerShdw dist="101600" dir="5400000" sx="1000" sy="1000" algn="ctr" rotWithShape="0">
        <a:srgbClr val="000000">
          <a:alpha val="43000"/>
        </a:srgbClr>
      </a:outerShdw>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withinLinearReversed" id="25">
  <a:schemeClr val="accent5"/>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5659" cy="498055"/>
          </a:xfrm>
          <a:prstGeom prst="rect">
            <a:avLst/>
          </a:prstGeom>
        </p:spPr>
        <p:txBody>
          <a:bodyPr vert="horz" lIns="93177" tIns="46589" rIns="93177" bIns="46589" rtlCol="0"/>
          <a:lstStyle>
            <a:lvl1pPr algn="l">
              <a:defRPr sz="1200"/>
            </a:lvl1pPr>
          </a:lstStyle>
          <a:p>
            <a:endParaRPr lang="en-US"/>
          </a:p>
        </p:txBody>
      </p:sp>
      <p:sp>
        <p:nvSpPr>
          <p:cNvPr id="3" name="Marcador de fecha 2"/>
          <p:cNvSpPr>
            <a:spLocks noGrp="1"/>
          </p:cNvSpPr>
          <p:nvPr>
            <p:ph type="dt" idx="1"/>
          </p:nvPr>
        </p:nvSpPr>
        <p:spPr>
          <a:xfrm>
            <a:off x="3850443" y="0"/>
            <a:ext cx="2945659" cy="498055"/>
          </a:xfrm>
          <a:prstGeom prst="rect">
            <a:avLst/>
          </a:prstGeom>
        </p:spPr>
        <p:txBody>
          <a:bodyPr vert="horz" lIns="93177" tIns="46589" rIns="93177" bIns="46589" rtlCol="0"/>
          <a:lstStyle>
            <a:lvl1pPr algn="r">
              <a:defRPr sz="1200"/>
            </a:lvl1pPr>
          </a:lstStyle>
          <a:p>
            <a:fld id="{40E345E5-69E5-46CA-B395-52A6421A2A3D}" type="datetimeFigureOut">
              <a:rPr lang="en-US" smtClean="0"/>
              <a:t>1/11/2026</a:t>
            </a:fld>
            <a:endParaRPr lang="en-US"/>
          </a:p>
        </p:txBody>
      </p:sp>
      <p:sp>
        <p:nvSpPr>
          <p:cNvPr id="4" name="Marcador de imagen d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3177" tIns="46589" rIns="93177" bIns="46589" rtlCol="0" anchor="ctr"/>
          <a:lstStyle/>
          <a:p>
            <a:endParaRPr lang="en-US"/>
          </a:p>
        </p:txBody>
      </p:sp>
      <p:sp>
        <p:nvSpPr>
          <p:cNvPr id="5" name="Marcador de notas 4"/>
          <p:cNvSpPr>
            <a:spLocks noGrp="1"/>
          </p:cNvSpPr>
          <p:nvPr>
            <p:ph type="body" sz="quarter" idx="3"/>
          </p:nvPr>
        </p:nvSpPr>
        <p:spPr>
          <a:xfrm>
            <a:off x="679768" y="4777194"/>
            <a:ext cx="5438140" cy="3908614"/>
          </a:xfrm>
          <a:prstGeom prst="rect">
            <a:avLst/>
          </a:prstGeom>
        </p:spPr>
        <p:txBody>
          <a:bodyPr vert="horz" lIns="93177" tIns="46589" rIns="93177" bIns="46589"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9428584"/>
            <a:ext cx="2945659" cy="498054"/>
          </a:xfrm>
          <a:prstGeom prst="rect">
            <a:avLst/>
          </a:prstGeom>
        </p:spPr>
        <p:txBody>
          <a:bodyPr vert="horz" lIns="93177" tIns="46589" rIns="93177" bIns="46589"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50443" y="9428584"/>
            <a:ext cx="2945659" cy="498054"/>
          </a:xfrm>
          <a:prstGeom prst="rect">
            <a:avLst/>
          </a:prstGeom>
        </p:spPr>
        <p:txBody>
          <a:bodyPr vert="horz" lIns="93177" tIns="46589" rIns="93177" bIns="46589" rtlCol="0" anchor="b"/>
          <a:lstStyle>
            <a:lvl1pPr algn="r">
              <a:defRPr sz="1200"/>
            </a:lvl1pPr>
          </a:lstStyle>
          <a:p>
            <a:fld id="{CF85A3B2-6601-44E5-AE42-D842DC1A672C}" type="slidenum">
              <a:rPr lang="en-US" smtClean="0"/>
              <a:t>‹Nº›</a:t>
            </a:fld>
            <a:endParaRPr lang="en-US"/>
          </a:p>
        </p:txBody>
      </p:sp>
    </p:spTree>
    <p:extLst>
      <p:ext uri="{BB962C8B-B14F-4D97-AF65-F5344CB8AC3E}">
        <p14:creationId xmlns:p14="http://schemas.microsoft.com/office/powerpoint/2010/main" val="3833204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2</a:t>
            </a:fld>
            <a:endParaRPr lang="en-US"/>
          </a:p>
        </p:txBody>
      </p:sp>
    </p:spTree>
    <p:extLst>
      <p:ext uri="{BB962C8B-B14F-4D97-AF65-F5344CB8AC3E}">
        <p14:creationId xmlns:p14="http://schemas.microsoft.com/office/powerpoint/2010/main" val="14894907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3831F6-2C3D-051E-FCF0-DD78B5F723D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7AEDF94C-9F71-89D1-B854-47FCECA66DFB}"/>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482A9EA4-DC75-E141-5FB8-6829ADFCE543}"/>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B06D3769-A6DA-B103-05E5-0D105A8CBF29}"/>
              </a:ext>
            </a:extLst>
          </p:cNvPr>
          <p:cNvSpPr>
            <a:spLocks noGrp="1"/>
          </p:cNvSpPr>
          <p:nvPr>
            <p:ph type="sldNum" sz="quarter" idx="10"/>
          </p:nvPr>
        </p:nvSpPr>
        <p:spPr/>
        <p:txBody>
          <a:bodyPr/>
          <a:lstStyle/>
          <a:p>
            <a:fld id="{CF85A3B2-6601-44E5-AE42-D842DC1A672C}" type="slidenum">
              <a:rPr lang="en-US" smtClean="0"/>
              <a:t>11</a:t>
            </a:fld>
            <a:endParaRPr lang="en-US"/>
          </a:p>
        </p:txBody>
      </p:sp>
    </p:spTree>
    <p:extLst>
      <p:ext uri="{BB962C8B-B14F-4D97-AF65-F5344CB8AC3E}">
        <p14:creationId xmlns:p14="http://schemas.microsoft.com/office/powerpoint/2010/main" val="902176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FEA97-8918-0160-992C-E17B5239AA7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486BB43-2B94-31FA-D858-F9927B896767}"/>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06334651-3073-5B4A-6ADC-398F5266996C}"/>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96D2DEA2-8EBB-C072-FE22-3DD9F17841B6}"/>
              </a:ext>
            </a:extLst>
          </p:cNvPr>
          <p:cNvSpPr>
            <a:spLocks noGrp="1"/>
          </p:cNvSpPr>
          <p:nvPr>
            <p:ph type="sldNum" sz="quarter" idx="10"/>
          </p:nvPr>
        </p:nvSpPr>
        <p:spPr/>
        <p:txBody>
          <a:bodyPr/>
          <a:lstStyle/>
          <a:p>
            <a:fld id="{CF85A3B2-6601-44E5-AE42-D842DC1A672C}" type="slidenum">
              <a:rPr lang="en-US" smtClean="0"/>
              <a:t>12</a:t>
            </a:fld>
            <a:endParaRPr lang="en-US"/>
          </a:p>
        </p:txBody>
      </p:sp>
    </p:spTree>
    <p:extLst>
      <p:ext uri="{BB962C8B-B14F-4D97-AF65-F5344CB8AC3E}">
        <p14:creationId xmlns:p14="http://schemas.microsoft.com/office/powerpoint/2010/main" val="3364934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13</a:t>
            </a:fld>
            <a:endParaRPr lang="en-US"/>
          </a:p>
        </p:txBody>
      </p:sp>
    </p:spTree>
    <p:extLst>
      <p:ext uri="{BB962C8B-B14F-4D97-AF65-F5344CB8AC3E}">
        <p14:creationId xmlns:p14="http://schemas.microsoft.com/office/powerpoint/2010/main" val="27513820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22275" y="1241425"/>
            <a:ext cx="5953125" cy="3349625"/>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22</a:t>
            </a:fld>
            <a:endParaRPr lang="en-US"/>
          </a:p>
        </p:txBody>
      </p:sp>
    </p:spTree>
    <p:extLst>
      <p:ext uri="{BB962C8B-B14F-4D97-AF65-F5344CB8AC3E}">
        <p14:creationId xmlns:p14="http://schemas.microsoft.com/office/powerpoint/2010/main" val="18427864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126875-AE26-3AA6-AA5F-839CB8D7EB3F}"/>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A8C3B33-A222-4104-A1C2-E98FFB232525}"/>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4ACFDF0B-7176-534C-B56A-323AEF990567}"/>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8C689A2C-A803-93B4-F36F-BB6CBB50ECC6}"/>
              </a:ext>
            </a:extLst>
          </p:cNvPr>
          <p:cNvSpPr>
            <a:spLocks noGrp="1"/>
          </p:cNvSpPr>
          <p:nvPr>
            <p:ph type="sldNum" sz="quarter" idx="10"/>
          </p:nvPr>
        </p:nvSpPr>
        <p:spPr/>
        <p:txBody>
          <a:bodyPr/>
          <a:lstStyle/>
          <a:p>
            <a:fld id="{CF85A3B2-6601-44E5-AE42-D842DC1A672C}" type="slidenum">
              <a:rPr lang="en-US" smtClean="0"/>
              <a:t>23</a:t>
            </a:fld>
            <a:endParaRPr lang="en-US"/>
          </a:p>
        </p:txBody>
      </p:sp>
    </p:spTree>
    <p:extLst>
      <p:ext uri="{BB962C8B-B14F-4D97-AF65-F5344CB8AC3E}">
        <p14:creationId xmlns:p14="http://schemas.microsoft.com/office/powerpoint/2010/main" val="4007663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582CC-A567-EAF4-8361-B437F01A2D57}"/>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EDE8F527-E628-D41D-8E0D-26F2F2C0F625}"/>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1261A9A9-E3C3-633F-7461-C63A22045582}"/>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2F170D69-CDC9-07AF-F78B-2E0034B17EF3}"/>
              </a:ext>
            </a:extLst>
          </p:cNvPr>
          <p:cNvSpPr>
            <a:spLocks noGrp="1"/>
          </p:cNvSpPr>
          <p:nvPr>
            <p:ph type="sldNum" sz="quarter" idx="10"/>
          </p:nvPr>
        </p:nvSpPr>
        <p:spPr/>
        <p:txBody>
          <a:bodyPr/>
          <a:lstStyle/>
          <a:p>
            <a:fld id="{CF85A3B2-6601-44E5-AE42-D842DC1A672C}" type="slidenum">
              <a:rPr lang="en-US" smtClean="0"/>
              <a:t>24</a:t>
            </a:fld>
            <a:endParaRPr lang="en-US"/>
          </a:p>
        </p:txBody>
      </p:sp>
    </p:spTree>
    <p:extLst>
      <p:ext uri="{BB962C8B-B14F-4D97-AF65-F5344CB8AC3E}">
        <p14:creationId xmlns:p14="http://schemas.microsoft.com/office/powerpoint/2010/main" val="15194524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05EFB1-3E14-C8ED-CC40-336EFB08F9C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F123DEC-92EA-5381-E915-A7189BDDB0E0}"/>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CB837C37-1CA4-BA9F-37FE-B8E8BC60158E}"/>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1CCAA1BE-B4E3-34A7-DF56-D505CC727B39}"/>
              </a:ext>
            </a:extLst>
          </p:cNvPr>
          <p:cNvSpPr>
            <a:spLocks noGrp="1"/>
          </p:cNvSpPr>
          <p:nvPr>
            <p:ph type="sldNum" sz="quarter" idx="10"/>
          </p:nvPr>
        </p:nvSpPr>
        <p:spPr/>
        <p:txBody>
          <a:bodyPr/>
          <a:lstStyle/>
          <a:p>
            <a:fld id="{CF85A3B2-6601-44E5-AE42-D842DC1A672C}" type="slidenum">
              <a:rPr lang="en-US" smtClean="0"/>
              <a:t>25</a:t>
            </a:fld>
            <a:endParaRPr lang="en-US"/>
          </a:p>
        </p:txBody>
      </p:sp>
    </p:spTree>
    <p:extLst>
      <p:ext uri="{BB962C8B-B14F-4D97-AF65-F5344CB8AC3E}">
        <p14:creationId xmlns:p14="http://schemas.microsoft.com/office/powerpoint/2010/main" val="33947176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0F249-E0B8-64FC-D505-3350672A3F63}"/>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4173C573-285E-1D0E-EAE4-B7F388218EFD}"/>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AB5B6EE5-306F-B5F4-6A37-50CAB71EF051}"/>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838F2E94-F5BC-7CAE-910E-72CDEFE26466}"/>
              </a:ext>
            </a:extLst>
          </p:cNvPr>
          <p:cNvSpPr>
            <a:spLocks noGrp="1"/>
          </p:cNvSpPr>
          <p:nvPr>
            <p:ph type="sldNum" sz="quarter" idx="10"/>
          </p:nvPr>
        </p:nvSpPr>
        <p:spPr/>
        <p:txBody>
          <a:bodyPr/>
          <a:lstStyle/>
          <a:p>
            <a:fld id="{CF85A3B2-6601-44E5-AE42-D842DC1A672C}" type="slidenum">
              <a:rPr lang="en-US" smtClean="0"/>
              <a:t>26</a:t>
            </a:fld>
            <a:endParaRPr lang="en-US"/>
          </a:p>
        </p:txBody>
      </p:sp>
    </p:spTree>
    <p:extLst>
      <p:ext uri="{BB962C8B-B14F-4D97-AF65-F5344CB8AC3E}">
        <p14:creationId xmlns:p14="http://schemas.microsoft.com/office/powerpoint/2010/main" val="467967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595409-24AC-34A7-69BC-E916018D38D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E19FD615-B9D3-E97D-399D-F7FDD22B1877}"/>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7D33E40E-41B9-4B47-BE5C-989F0C9110F2}"/>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AE4F28FA-2E53-6F17-6C11-E18E5C3B32A9}"/>
              </a:ext>
            </a:extLst>
          </p:cNvPr>
          <p:cNvSpPr>
            <a:spLocks noGrp="1"/>
          </p:cNvSpPr>
          <p:nvPr>
            <p:ph type="sldNum" sz="quarter" idx="10"/>
          </p:nvPr>
        </p:nvSpPr>
        <p:spPr/>
        <p:txBody>
          <a:bodyPr/>
          <a:lstStyle/>
          <a:p>
            <a:fld id="{CF85A3B2-6601-44E5-AE42-D842DC1A672C}" type="slidenum">
              <a:rPr lang="en-US" smtClean="0"/>
              <a:t>27</a:t>
            </a:fld>
            <a:endParaRPr lang="en-US"/>
          </a:p>
        </p:txBody>
      </p:sp>
    </p:spTree>
    <p:extLst>
      <p:ext uri="{BB962C8B-B14F-4D97-AF65-F5344CB8AC3E}">
        <p14:creationId xmlns:p14="http://schemas.microsoft.com/office/powerpoint/2010/main" val="20943824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E4D9D-EC99-C388-8696-B7EF89B00F8E}"/>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AD8DD79-1148-2CF4-91D2-0870DD718AA7}"/>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3FFD1AF2-3874-1FC9-1E69-173A2CBD1D82}"/>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51B41312-5B51-7A0B-8770-486DE19F671E}"/>
              </a:ext>
            </a:extLst>
          </p:cNvPr>
          <p:cNvSpPr>
            <a:spLocks noGrp="1"/>
          </p:cNvSpPr>
          <p:nvPr>
            <p:ph type="sldNum" sz="quarter" idx="10"/>
          </p:nvPr>
        </p:nvSpPr>
        <p:spPr/>
        <p:txBody>
          <a:bodyPr/>
          <a:lstStyle/>
          <a:p>
            <a:fld id="{CF85A3B2-6601-44E5-AE42-D842DC1A672C}" type="slidenum">
              <a:rPr lang="en-US" smtClean="0"/>
              <a:t>28</a:t>
            </a:fld>
            <a:endParaRPr lang="en-US"/>
          </a:p>
        </p:txBody>
      </p:sp>
    </p:spTree>
    <p:extLst>
      <p:ext uri="{BB962C8B-B14F-4D97-AF65-F5344CB8AC3E}">
        <p14:creationId xmlns:p14="http://schemas.microsoft.com/office/powerpoint/2010/main" val="3031267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77FD4-9F63-10CF-1B36-D56A102B7CAC}"/>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264F971-D5E1-AD88-F2F8-F22A2DFF60D8}"/>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98F3824D-C6C6-94E9-9D6F-9A10DBA74E66}"/>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999EE274-856C-C6A0-AC61-1B1A0EE62CBC}"/>
              </a:ext>
            </a:extLst>
          </p:cNvPr>
          <p:cNvSpPr>
            <a:spLocks noGrp="1"/>
          </p:cNvSpPr>
          <p:nvPr>
            <p:ph type="sldNum" sz="quarter" idx="10"/>
          </p:nvPr>
        </p:nvSpPr>
        <p:spPr/>
        <p:txBody>
          <a:bodyPr/>
          <a:lstStyle/>
          <a:p>
            <a:fld id="{CF85A3B2-6601-44E5-AE42-D842DC1A672C}" type="slidenum">
              <a:rPr lang="en-US" smtClean="0"/>
              <a:t>3</a:t>
            </a:fld>
            <a:endParaRPr lang="en-US"/>
          </a:p>
        </p:txBody>
      </p:sp>
    </p:spTree>
    <p:extLst>
      <p:ext uri="{BB962C8B-B14F-4D97-AF65-F5344CB8AC3E}">
        <p14:creationId xmlns:p14="http://schemas.microsoft.com/office/powerpoint/2010/main" val="35264072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47ADD7-808E-5700-3709-72FA44A5A2FC}"/>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93942BD7-D5A3-E9DF-407B-C4BE40B3230B}"/>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0E8AA534-ACC4-6F42-A48C-8DC39D07FFDF}"/>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3AD4BFCC-CEAA-BCAF-4219-170467EB5AAC}"/>
              </a:ext>
            </a:extLst>
          </p:cNvPr>
          <p:cNvSpPr>
            <a:spLocks noGrp="1"/>
          </p:cNvSpPr>
          <p:nvPr>
            <p:ph type="sldNum" sz="quarter" idx="10"/>
          </p:nvPr>
        </p:nvSpPr>
        <p:spPr/>
        <p:txBody>
          <a:bodyPr/>
          <a:lstStyle/>
          <a:p>
            <a:fld id="{CF85A3B2-6601-44E5-AE42-D842DC1A672C}" type="slidenum">
              <a:rPr lang="en-US" smtClean="0"/>
              <a:t>29</a:t>
            </a:fld>
            <a:endParaRPr lang="en-US"/>
          </a:p>
        </p:txBody>
      </p:sp>
    </p:spTree>
    <p:extLst>
      <p:ext uri="{BB962C8B-B14F-4D97-AF65-F5344CB8AC3E}">
        <p14:creationId xmlns:p14="http://schemas.microsoft.com/office/powerpoint/2010/main" val="2223112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214847-376D-4A24-E608-3F34FD0FFCC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76E7E08-F552-CD71-D93B-084075BCD5A0}"/>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E8FB650B-9B1E-3814-E16B-4C52CCC7D083}"/>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2DA03399-E3D3-5697-F352-62B9D27E0656}"/>
              </a:ext>
            </a:extLst>
          </p:cNvPr>
          <p:cNvSpPr>
            <a:spLocks noGrp="1"/>
          </p:cNvSpPr>
          <p:nvPr>
            <p:ph type="sldNum" sz="quarter" idx="10"/>
          </p:nvPr>
        </p:nvSpPr>
        <p:spPr/>
        <p:txBody>
          <a:bodyPr/>
          <a:lstStyle/>
          <a:p>
            <a:fld id="{CF85A3B2-6601-44E5-AE42-D842DC1A672C}" type="slidenum">
              <a:rPr lang="en-US" smtClean="0"/>
              <a:t>30</a:t>
            </a:fld>
            <a:endParaRPr lang="en-US"/>
          </a:p>
        </p:txBody>
      </p:sp>
    </p:spTree>
    <p:extLst>
      <p:ext uri="{BB962C8B-B14F-4D97-AF65-F5344CB8AC3E}">
        <p14:creationId xmlns:p14="http://schemas.microsoft.com/office/powerpoint/2010/main" val="3069405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83BEFA-2883-EED3-3775-E6B0385252B1}"/>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44F2CC41-6B6F-66A2-754D-0DA5AE3E5F11}"/>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E403E304-8477-7A4E-0893-9694D590AA26}"/>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92B08A5E-99B6-323F-FA5C-B76A2F92067A}"/>
              </a:ext>
            </a:extLst>
          </p:cNvPr>
          <p:cNvSpPr>
            <a:spLocks noGrp="1"/>
          </p:cNvSpPr>
          <p:nvPr>
            <p:ph type="sldNum" sz="quarter" idx="10"/>
          </p:nvPr>
        </p:nvSpPr>
        <p:spPr/>
        <p:txBody>
          <a:bodyPr/>
          <a:lstStyle/>
          <a:p>
            <a:fld id="{CF85A3B2-6601-44E5-AE42-D842DC1A672C}" type="slidenum">
              <a:rPr lang="en-US" smtClean="0"/>
              <a:t>31</a:t>
            </a:fld>
            <a:endParaRPr lang="en-US"/>
          </a:p>
        </p:txBody>
      </p:sp>
    </p:spTree>
    <p:extLst>
      <p:ext uri="{BB962C8B-B14F-4D97-AF65-F5344CB8AC3E}">
        <p14:creationId xmlns:p14="http://schemas.microsoft.com/office/powerpoint/2010/main" val="5418185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FDB6F-5E08-7C19-581C-6FE6EF467611}"/>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88B3BBA-E5D6-AAC0-EBC3-644C7EFC48AE}"/>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D24CBC33-8AFB-D01D-7FBC-1AFA952E7BF5}"/>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827C5573-5244-F46E-1E06-28C81DA8D113}"/>
              </a:ext>
            </a:extLst>
          </p:cNvPr>
          <p:cNvSpPr>
            <a:spLocks noGrp="1"/>
          </p:cNvSpPr>
          <p:nvPr>
            <p:ph type="sldNum" sz="quarter" idx="10"/>
          </p:nvPr>
        </p:nvSpPr>
        <p:spPr/>
        <p:txBody>
          <a:bodyPr/>
          <a:lstStyle/>
          <a:p>
            <a:fld id="{CF85A3B2-6601-44E5-AE42-D842DC1A672C}" type="slidenum">
              <a:rPr lang="en-US" smtClean="0"/>
              <a:t>32</a:t>
            </a:fld>
            <a:endParaRPr lang="en-US"/>
          </a:p>
        </p:txBody>
      </p:sp>
    </p:spTree>
    <p:extLst>
      <p:ext uri="{BB962C8B-B14F-4D97-AF65-F5344CB8AC3E}">
        <p14:creationId xmlns:p14="http://schemas.microsoft.com/office/powerpoint/2010/main" val="40881491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67B5D6-1580-79FE-F0F6-6F1E515340A8}"/>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782B2D33-4368-BB4C-94F8-D8E504F8C173}"/>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7F6AAD38-4A5F-2E97-3A22-186F99CD2159}"/>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AD6F2BC0-0E40-5516-7BEE-BA187C206BEB}"/>
              </a:ext>
            </a:extLst>
          </p:cNvPr>
          <p:cNvSpPr>
            <a:spLocks noGrp="1"/>
          </p:cNvSpPr>
          <p:nvPr>
            <p:ph type="sldNum" sz="quarter" idx="10"/>
          </p:nvPr>
        </p:nvSpPr>
        <p:spPr/>
        <p:txBody>
          <a:bodyPr/>
          <a:lstStyle/>
          <a:p>
            <a:fld id="{CF85A3B2-6601-44E5-AE42-D842DC1A672C}" type="slidenum">
              <a:rPr lang="en-US" smtClean="0"/>
              <a:t>33</a:t>
            </a:fld>
            <a:endParaRPr lang="en-US"/>
          </a:p>
        </p:txBody>
      </p:sp>
    </p:spTree>
    <p:extLst>
      <p:ext uri="{BB962C8B-B14F-4D97-AF65-F5344CB8AC3E}">
        <p14:creationId xmlns:p14="http://schemas.microsoft.com/office/powerpoint/2010/main" val="19723571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B9760-F8EC-2780-43FE-746C3F68925B}"/>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0B9D0DD-6FC3-1FDA-484D-74CDBCB8FE1F}"/>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1CA77FAE-81FA-175B-C6DF-28533B974718}"/>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BF626F69-231B-D438-C714-5E231527A3A1}"/>
              </a:ext>
            </a:extLst>
          </p:cNvPr>
          <p:cNvSpPr>
            <a:spLocks noGrp="1"/>
          </p:cNvSpPr>
          <p:nvPr>
            <p:ph type="sldNum" sz="quarter" idx="10"/>
          </p:nvPr>
        </p:nvSpPr>
        <p:spPr/>
        <p:txBody>
          <a:bodyPr/>
          <a:lstStyle/>
          <a:p>
            <a:fld id="{CF85A3B2-6601-44E5-AE42-D842DC1A672C}" type="slidenum">
              <a:rPr lang="en-US" smtClean="0"/>
              <a:t>34</a:t>
            </a:fld>
            <a:endParaRPr lang="en-US"/>
          </a:p>
        </p:txBody>
      </p:sp>
    </p:spTree>
    <p:extLst>
      <p:ext uri="{BB962C8B-B14F-4D97-AF65-F5344CB8AC3E}">
        <p14:creationId xmlns:p14="http://schemas.microsoft.com/office/powerpoint/2010/main" val="25823830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A3D69B-DD9B-7BEE-1621-FB7334CA6BD5}"/>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F6DDAB37-0C16-59ED-D85E-B07750BF8C7E}"/>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39AF1904-A8AA-941E-3D4D-F70EC97D0ACC}"/>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3F5B9FC6-639C-FAF8-9F49-000F28B38AFB}"/>
              </a:ext>
            </a:extLst>
          </p:cNvPr>
          <p:cNvSpPr>
            <a:spLocks noGrp="1"/>
          </p:cNvSpPr>
          <p:nvPr>
            <p:ph type="sldNum" sz="quarter" idx="10"/>
          </p:nvPr>
        </p:nvSpPr>
        <p:spPr/>
        <p:txBody>
          <a:bodyPr/>
          <a:lstStyle/>
          <a:p>
            <a:fld id="{CF85A3B2-6601-44E5-AE42-D842DC1A672C}" type="slidenum">
              <a:rPr lang="en-US" smtClean="0"/>
              <a:t>35</a:t>
            </a:fld>
            <a:endParaRPr lang="en-US"/>
          </a:p>
        </p:txBody>
      </p:sp>
    </p:spTree>
    <p:extLst>
      <p:ext uri="{BB962C8B-B14F-4D97-AF65-F5344CB8AC3E}">
        <p14:creationId xmlns:p14="http://schemas.microsoft.com/office/powerpoint/2010/main" val="840733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A0784C-F850-8DDF-01B1-76EE3A50A354}"/>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1BC3863F-3011-26AC-C7F3-C33273256B14}"/>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434AEE81-F97D-E290-39B8-384E9E8A2B7E}"/>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7C99F2D6-575C-D1B1-97C2-DB3A068E077B}"/>
              </a:ext>
            </a:extLst>
          </p:cNvPr>
          <p:cNvSpPr>
            <a:spLocks noGrp="1"/>
          </p:cNvSpPr>
          <p:nvPr>
            <p:ph type="sldNum" sz="quarter" idx="10"/>
          </p:nvPr>
        </p:nvSpPr>
        <p:spPr/>
        <p:txBody>
          <a:bodyPr/>
          <a:lstStyle/>
          <a:p>
            <a:fld id="{CF85A3B2-6601-44E5-AE42-D842DC1A672C}" type="slidenum">
              <a:rPr lang="en-US" smtClean="0"/>
              <a:t>4</a:t>
            </a:fld>
            <a:endParaRPr lang="en-US"/>
          </a:p>
        </p:txBody>
      </p:sp>
    </p:spTree>
    <p:extLst>
      <p:ext uri="{BB962C8B-B14F-4D97-AF65-F5344CB8AC3E}">
        <p14:creationId xmlns:p14="http://schemas.microsoft.com/office/powerpoint/2010/main" val="2081605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15D59-34D2-E9E2-A734-F84E3C4AF563}"/>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E3C9506-A258-A239-E06E-239A552D2D60}"/>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3C0A5026-8673-F18F-627F-335BDADA0002}"/>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523C198F-8B0D-B18F-32B4-836132547D5A}"/>
              </a:ext>
            </a:extLst>
          </p:cNvPr>
          <p:cNvSpPr>
            <a:spLocks noGrp="1"/>
          </p:cNvSpPr>
          <p:nvPr>
            <p:ph type="sldNum" sz="quarter" idx="10"/>
          </p:nvPr>
        </p:nvSpPr>
        <p:spPr/>
        <p:txBody>
          <a:bodyPr/>
          <a:lstStyle/>
          <a:p>
            <a:fld id="{CF85A3B2-6601-44E5-AE42-D842DC1A672C}" type="slidenum">
              <a:rPr lang="en-US" smtClean="0"/>
              <a:t>5</a:t>
            </a:fld>
            <a:endParaRPr lang="en-US"/>
          </a:p>
        </p:txBody>
      </p:sp>
    </p:spTree>
    <p:extLst>
      <p:ext uri="{BB962C8B-B14F-4D97-AF65-F5344CB8AC3E}">
        <p14:creationId xmlns:p14="http://schemas.microsoft.com/office/powerpoint/2010/main" val="2945709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D7DB73-9ABF-C3AE-2A3F-17B542187E97}"/>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47A44780-230A-80F3-8036-1096A2DC9E6F}"/>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73A0A26F-FCF2-B7BD-6CDC-DC93B75F2CEB}"/>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88B3373B-06A2-0735-1364-2864BE041349}"/>
              </a:ext>
            </a:extLst>
          </p:cNvPr>
          <p:cNvSpPr>
            <a:spLocks noGrp="1"/>
          </p:cNvSpPr>
          <p:nvPr>
            <p:ph type="sldNum" sz="quarter" idx="10"/>
          </p:nvPr>
        </p:nvSpPr>
        <p:spPr/>
        <p:txBody>
          <a:bodyPr/>
          <a:lstStyle/>
          <a:p>
            <a:fld id="{CF85A3B2-6601-44E5-AE42-D842DC1A672C}" type="slidenum">
              <a:rPr lang="en-US" smtClean="0"/>
              <a:t>6</a:t>
            </a:fld>
            <a:endParaRPr lang="en-US"/>
          </a:p>
        </p:txBody>
      </p:sp>
    </p:spTree>
    <p:extLst>
      <p:ext uri="{BB962C8B-B14F-4D97-AF65-F5344CB8AC3E}">
        <p14:creationId xmlns:p14="http://schemas.microsoft.com/office/powerpoint/2010/main" val="641380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188206-B421-B2A4-25C7-746EC4606229}"/>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8752ACCA-3CCC-9432-88C3-86882B51F9DA}"/>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5F61629B-3B00-BBD8-9FA8-A6AA44A5BC36}"/>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D0D0CC2E-B9F8-7BA7-1346-8FD62C2CD4E7}"/>
              </a:ext>
            </a:extLst>
          </p:cNvPr>
          <p:cNvSpPr>
            <a:spLocks noGrp="1"/>
          </p:cNvSpPr>
          <p:nvPr>
            <p:ph type="sldNum" sz="quarter" idx="10"/>
          </p:nvPr>
        </p:nvSpPr>
        <p:spPr/>
        <p:txBody>
          <a:bodyPr/>
          <a:lstStyle/>
          <a:p>
            <a:fld id="{CF85A3B2-6601-44E5-AE42-D842DC1A672C}" type="slidenum">
              <a:rPr lang="en-US" smtClean="0"/>
              <a:t>7</a:t>
            </a:fld>
            <a:endParaRPr lang="en-US"/>
          </a:p>
        </p:txBody>
      </p:sp>
    </p:spTree>
    <p:extLst>
      <p:ext uri="{BB962C8B-B14F-4D97-AF65-F5344CB8AC3E}">
        <p14:creationId xmlns:p14="http://schemas.microsoft.com/office/powerpoint/2010/main" val="29396975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E6D2B-1571-8C98-554E-5719DBCF381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B9D42F6-4721-BA49-2188-B5C55D5FBF80}"/>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C9FF1AA2-4887-022C-7AB2-30D99597A1B7}"/>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BEC62585-DE68-A075-F9C7-972BAFCF21FF}"/>
              </a:ext>
            </a:extLst>
          </p:cNvPr>
          <p:cNvSpPr>
            <a:spLocks noGrp="1"/>
          </p:cNvSpPr>
          <p:nvPr>
            <p:ph type="sldNum" sz="quarter" idx="10"/>
          </p:nvPr>
        </p:nvSpPr>
        <p:spPr/>
        <p:txBody>
          <a:bodyPr/>
          <a:lstStyle/>
          <a:p>
            <a:fld id="{CF85A3B2-6601-44E5-AE42-D842DC1A672C}" type="slidenum">
              <a:rPr lang="en-US" smtClean="0"/>
              <a:t>8</a:t>
            </a:fld>
            <a:endParaRPr lang="en-US"/>
          </a:p>
        </p:txBody>
      </p:sp>
    </p:spTree>
    <p:extLst>
      <p:ext uri="{BB962C8B-B14F-4D97-AF65-F5344CB8AC3E}">
        <p14:creationId xmlns:p14="http://schemas.microsoft.com/office/powerpoint/2010/main" val="36785162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B08C3-BC09-8B1D-F415-C89D663179B2}"/>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B97C81D7-2C38-4342-D16F-BBEC452E36F0}"/>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03E830A0-5B5D-9202-ACE5-8172642ABC33}"/>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DD6D3A67-F2A5-AC36-1660-3DBB78BDBC49}"/>
              </a:ext>
            </a:extLst>
          </p:cNvPr>
          <p:cNvSpPr>
            <a:spLocks noGrp="1"/>
          </p:cNvSpPr>
          <p:nvPr>
            <p:ph type="sldNum" sz="quarter" idx="10"/>
          </p:nvPr>
        </p:nvSpPr>
        <p:spPr/>
        <p:txBody>
          <a:bodyPr/>
          <a:lstStyle/>
          <a:p>
            <a:fld id="{CF85A3B2-6601-44E5-AE42-D842DC1A672C}" type="slidenum">
              <a:rPr lang="en-US" smtClean="0"/>
              <a:t>9</a:t>
            </a:fld>
            <a:endParaRPr lang="en-US"/>
          </a:p>
        </p:txBody>
      </p:sp>
    </p:spTree>
    <p:extLst>
      <p:ext uri="{BB962C8B-B14F-4D97-AF65-F5344CB8AC3E}">
        <p14:creationId xmlns:p14="http://schemas.microsoft.com/office/powerpoint/2010/main" val="2553159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03505-DF1D-2207-0211-7624A4120348}"/>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53186EC-992D-B907-B6F8-90A4D9F68A26}"/>
              </a:ext>
            </a:extLst>
          </p:cNvPr>
          <p:cNvSpPr>
            <a:spLocks noGrp="1" noRot="1" noChangeAspect="1"/>
          </p:cNvSpPr>
          <p:nvPr>
            <p:ph type="sldImg"/>
          </p:nvPr>
        </p:nvSpPr>
        <p:spPr>
          <a:xfrm>
            <a:off x="422275" y="1241425"/>
            <a:ext cx="5953125" cy="3349625"/>
          </a:xfrm>
        </p:spPr>
      </p:sp>
      <p:sp>
        <p:nvSpPr>
          <p:cNvPr id="3" name="Marcador de notas 2">
            <a:extLst>
              <a:ext uri="{FF2B5EF4-FFF2-40B4-BE49-F238E27FC236}">
                <a16:creationId xmlns:a16="http://schemas.microsoft.com/office/drawing/2014/main" id="{C26A63A7-90C9-8266-FFAF-8877598D5421}"/>
              </a:ext>
            </a:extLst>
          </p:cNvPr>
          <p:cNvSpPr>
            <a:spLocks noGrp="1"/>
          </p:cNvSpPr>
          <p:nvPr>
            <p:ph type="body" idx="1"/>
          </p:nvPr>
        </p:nvSpPr>
        <p:spPr/>
        <p:txBody>
          <a:bodyPr/>
          <a:lstStyle/>
          <a:p>
            <a:endParaRPr lang="es-MX" dirty="0"/>
          </a:p>
        </p:txBody>
      </p:sp>
      <p:sp>
        <p:nvSpPr>
          <p:cNvPr id="4" name="Marcador de número de diapositiva 3">
            <a:extLst>
              <a:ext uri="{FF2B5EF4-FFF2-40B4-BE49-F238E27FC236}">
                <a16:creationId xmlns:a16="http://schemas.microsoft.com/office/drawing/2014/main" id="{9BE73235-664E-3B21-4667-9FC430A549BD}"/>
              </a:ext>
            </a:extLst>
          </p:cNvPr>
          <p:cNvSpPr>
            <a:spLocks noGrp="1"/>
          </p:cNvSpPr>
          <p:nvPr>
            <p:ph type="sldNum" sz="quarter" idx="10"/>
          </p:nvPr>
        </p:nvSpPr>
        <p:spPr/>
        <p:txBody>
          <a:bodyPr/>
          <a:lstStyle/>
          <a:p>
            <a:fld id="{CF85A3B2-6601-44E5-AE42-D842DC1A672C}" type="slidenum">
              <a:rPr lang="en-US" smtClean="0"/>
              <a:t>10</a:t>
            </a:fld>
            <a:endParaRPr lang="en-US"/>
          </a:p>
        </p:txBody>
      </p:sp>
    </p:spTree>
    <p:extLst>
      <p:ext uri="{BB962C8B-B14F-4D97-AF65-F5344CB8AC3E}">
        <p14:creationId xmlns:p14="http://schemas.microsoft.com/office/powerpoint/2010/main" val="15560838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32B171-33D7-6586-620F-C182028148E8}"/>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18E75183-25DF-E24A-B776-80EF59D12E0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A27D1193-A542-5931-83B2-3F5089BF5D8F}"/>
              </a:ext>
            </a:extLst>
          </p:cNvPr>
          <p:cNvSpPr>
            <a:spLocks noGrp="1"/>
          </p:cNvSpPr>
          <p:nvPr>
            <p:ph type="dt" sz="half" idx="10"/>
          </p:nvPr>
        </p:nvSpPr>
        <p:spPr/>
        <p:txBody>
          <a:bodyPr/>
          <a:lstStyle/>
          <a:p>
            <a:fld id="{BBE7FA57-C585-244B-8F83-9BDCE76C2BCF}" type="datetimeFigureOut">
              <a:rPr lang="es-ES_tradnl" smtClean="0"/>
              <a:t>11/01/2026</a:t>
            </a:fld>
            <a:endParaRPr lang="es-ES_tradnl"/>
          </a:p>
        </p:txBody>
      </p:sp>
      <p:sp>
        <p:nvSpPr>
          <p:cNvPr id="5" name="Marcador de pie de página 4">
            <a:extLst>
              <a:ext uri="{FF2B5EF4-FFF2-40B4-BE49-F238E27FC236}">
                <a16:creationId xmlns:a16="http://schemas.microsoft.com/office/drawing/2014/main" id="{54BE0EB6-8D14-CFE0-A550-D8CECCA16FFC}"/>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D9A4A3E6-F2A8-3F5A-08E8-5A81AF237D9A}"/>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244581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473CC66-A437-6B48-53AA-126BA290D824}"/>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BD5CA472-B3F0-A8BE-C25C-FF7AD39925A5}"/>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86E0CA2B-2534-E469-D3AD-1E74C31C2EB9}"/>
              </a:ext>
            </a:extLst>
          </p:cNvPr>
          <p:cNvSpPr>
            <a:spLocks noGrp="1"/>
          </p:cNvSpPr>
          <p:nvPr>
            <p:ph type="dt" sz="half" idx="10"/>
          </p:nvPr>
        </p:nvSpPr>
        <p:spPr/>
        <p:txBody>
          <a:bodyPr/>
          <a:lstStyle/>
          <a:p>
            <a:fld id="{BBE7FA57-C585-244B-8F83-9BDCE76C2BCF}" type="datetimeFigureOut">
              <a:rPr lang="es-ES_tradnl" smtClean="0"/>
              <a:t>11/01/2026</a:t>
            </a:fld>
            <a:endParaRPr lang="es-ES_tradnl"/>
          </a:p>
        </p:txBody>
      </p:sp>
      <p:sp>
        <p:nvSpPr>
          <p:cNvPr id="5" name="Marcador de pie de página 4">
            <a:extLst>
              <a:ext uri="{FF2B5EF4-FFF2-40B4-BE49-F238E27FC236}">
                <a16:creationId xmlns:a16="http://schemas.microsoft.com/office/drawing/2014/main" id="{91A0550B-77E4-3D9B-60F1-AE08B761F438}"/>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B3DB5BF2-EACD-CD1E-E850-DF84A8A02A63}"/>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8404876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872A05E-E501-536B-CFFE-39EEF0C16E3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C6B095A2-5914-99E6-E01F-05302EBFF7EF}"/>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B289C7F1-08CA-C2F1-9698-E6D485CC52B3}"/>
              </a:ext>
            </a:extLst>
          </p:cNvPr>
          <p:cNvSpPr>
            <a:spLocks noGrp="1"/>
          </p:cNvSpPr>
          <p:nvPr>
            <p:ph type="dt" sz="half" idx="10"/>
          </p:nvPr>
        </p:nvSpPr>
        <p:spPr/>
        <p:txBody>
          <a:bodyPr/>
          <a:lstStyle/>
          <a:p>
            <a:fld id="{BBE7FA57-C585-244B-8F83-9BDCE76C2BCF}" type="datetimeFigureOut">
              <a:rPr lang="es-ES_tradnl" smtClean="0"/>
              <a:t>11/01/2026</a:t>
            </a:fld>
            <a:endParaRPr lang="es-ES_tradnl"/>
          </a:p>
        </p:txBody>
      </p:sp>
      <p:sp>
        <p:nvSpPr>
          <p:cNvPr id="5" name="Marcador de pie de página 4">
            <a:extLst>
              <a:ext uri="{FF2B5EF4-FFF2-40B4-BE49-F238E27FC236}">
                <a16:creationId xmlns:a16="http://schemas.microsoft.com/office/drawing/2014/main" id="{84F9903B-01CE-4706-BCFA-7D7BBF5BAE63}"/>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AE7CDC05-0180-7214-D010-02D0615818A1}"/>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060530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DB498B-F7E1-EAC6-C702-D0CE76AF53A9}"/>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FF9F9D94-33B8-1F07-B51D-61D9CB7A15F3}"/>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503C4F5E-E5BD-7EE1-E9C5-BFD5074CD9AF}"/>
              </a:ext>
            </a:extLst>
          </p:cNvPr>
          <p:cNvSpPr>
            <a:spLocks noGrp="1"/>
          </p:cNvSpPr>
          <p:nvPr>
            <p:ph type="dt" sz="half" idx="10"/>
          </p:nvPr>
        </p:nvSpPr>
        <p:spPr/>
        <p:txBody>
          <a:bodyPr/>
          <a:lstStyle/>
          <a:p>
            <a:fld id="{BBE7FA57-C585-244B-8F83-9BDCE76C2BCF}" type="datetimeFigureOut">
              <a:rPr lang="es-ES_tradnl" smtClean="0"/>
              <a:t>11/01/2026</a:t>
            </a:fld>
            <a:endParaRPr lang="es-ES_tradnl"/>
          </a:p>
        </p:txBody>
      </p:sp>
      <p:sp>
        <p:nvSpPr>
          <p:cNvPr id="5" name="Marcador de pie de página 4">
            <a:extLst>
              <a:ext uri="{FF2B5EF4-FFF2-40B4-BE49-F238E27FC236}">
                <a16:creationId xmlns:a16="http://schemas.microsoft.com/office/drawing/2014/main" id="{E1F5B0A5-FE53-6768-78FD-84222705FD0C}"/>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43C15B61-FF1D-C939-CDC1-682E35FFB810}"/>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58012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201DF9-D3C7-A746-1FA1-4CDE50729FD6}"/>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5FD9D65D-2377-DE1E-024A-332ABE162F3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F0A75DE-0B24-4081-F8A2-1868A4251E78}"/>
              </a:ext>
            </a:extLst>
          </p:cNvPr>
          <p:cNvSpPr>
            <a:spLocks noGrp="1"/>
          </p:cNvSpPr>
          <p:nvPr>
            <p:ph type="dt" sz="half" idx="10"/>
          </p:nvPr>
        </p:nvSpPr>
        <p:spPr/>
        <p:txBody>
          <a:bodyPr/>
          <a:lstStyle/>
          <a:p>
            <a:fld id="{BBE7FA57-C585-244B-8F83-9BDCE76C2BCF}" type="datetimeFigureOut">
              <a:rPr lang="es-ES_tradnl" smtClean="0"/>
              <a:t>11/01/2026</a:t>
            </a:fld>
            <a:endParaRPr lang="es-ES_tradnl"/>
          </a:p>
        </p:txBody>
      </p:sp>
      <p:sp>
        <p:nvSpPr>
          <p:cNvPr id="5" name="Marcador de pie de página 4">
            <a:extLst>
              <a:ext uri="{FF2B5EF4-FFF2-40B4-BE49-F238E27FC236}">
                <a16:creationId xmlns:a16="http://schemas.microsoft.com/office/drawing/2014/main" id="{93E2F55A-450F-E418-46B6-F75547B5F34E}"/>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CB39FCD0-427E-11C4-3C39-7292FDD32D87}"/>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181150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9B487-B109-D192-6B5A-A2AB8E927C3E}"/>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483C85ED-624E-76FD-C70C-02F264DEEB43}"/>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2E0A1823-2769-49B6-00A0-F7CDDF59575F}"/>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47B1C89D-20DC-BA4B-18CD-50950A04B76F}"/>
              </a:ext>
            </a:extLst>
          </p:cNvPr>
          <p:cNvSpPr>
            <a:spLocks noGrp="1"/>
          </p:cNvSpPr>
          <p:nvPr>
            <p:ph type="dt" sz="half" idx="10"/>
          </p:nvPr>
        </p:nvSpPr>
        <p:spPr/>
        <p:txBody>
          <a:bodyPr/>
          <a:lstStyle/>
          <a:p>
            <a:fld id="{BBE7FA57-C585-244B-8F83-9BDCE76C2BCF}" type="datetimeFigureOut">
              <a:rPr lang="es-ES_tradnl" smtClean="0"/>
              <a:t>11/01/2026</a:t>
            </a:fld>
            <a:endParaRPr lang="es-ES_tradnl"/>
          </a:p>
        </p:txBody>
      </p:sp>
      <p:sp>
        <p:nvSpPr>
          <p:cNvPr id="6" name="Marcador de pie de página 5">
            <a:extLst>
              <a:ext uri="{FF2B5EF4-FFF2-40B4-BE49-F238E27FC236}">
                <a16:creationId xmlns:a16="http://schemas.microsoft.com/office/drawing/2014/main" id="{D52CB995-3C6C-3889-EC63-0F7F7CF96278}"/>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08252486-E4EE-2870-6D2D-F6BB604E7D94}"/>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828205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FCEFA5-A715-4912-093E-FBC81E1B495C}"/>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E1806C69-868D-E502-9D5F-BC23E522830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C1C61682-0C70-0E73-09BA-28A6402500C1}"/>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0F7FA696-AF23-241D-A78E-A73D359E04D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5051E386-B16E-5420-52C0-6CA2683FD63F}"/>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05EA9622-2D9C-BDBD-AA49-B916AD1A1FF3}"/>
              </a:ext>
            </a:extLst>
          </p:cNvPr>
          <p:cNvSpPr>
            <a:spLocks noGrp="1"/>
          </p:cNvSpPr>
          <p:nvPr>
            <p:ph type="dt" sz="half" idx="10"/>
          </p:nvPr>
        </p:nvSpPr>
        <p:spPr/>
        <p:txBody>
          <a:bodyPr/>
          <a:lstStyle/>
          <a:p>
            <a:fld id="{BBE7FA57-C585-244B-8F83-9BDCE76C2BCF}" type="datetimeFigureOut">
              <a:rPr lang="es-ES_tradnl" smtClean="0"/>
              <a:t>11/01/2026</a:t>
            </a:fld>
            <a:endParaRPr lang="es-ES_tradnl"/>
          </a:p>
        </p:txBody>
      </p:sp>
      <p:sp>
        <p:nvSpPr>
          <p:cNvPr id="8" name="Marcador de pie de página 7">
            <a:extLst>
              <a:ext uri="{FF2B5EF4-FFF2-40B4-BE49-F238E27FC236}">
                <a16:creationId xmlns:a16="http://schemas.microsoft.com/office/drawing/2014/main" id="{6A53C624-3D99-1295-9D6E-1F8AA207B634}"/>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8742AD98-248B-57CE-74E2-F442A49BD031}"/>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986625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6F13D32-FECA-C52B-165B-7F8321230C8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FE103A25-B6A0-1FF3-4124-7BE2C6A8C231}"/>
              </a:ext>
            </a:extLst>
          </p:cNvPr>
          <p:cNvSpPr>
            <a:spLocks noGrp="1"/>
          </p:cNvSpPr>
          <p:nvPr>
            <p:ph type="dt" sz="half" idx="10"/>
          </p:nvPr>
        </p:nvSpPr>
        <p:spPr/>
        <p:txBody>
          <a:bodyPr/>
          <a:lstStyle/>
          <a:p>
            <a:fld id="{BBE7FA57-C585-244B-8F83-9BDCE76C2BCF}" type="datetimeFigureOut">
              <a:rPr lang="es-ES_tradnl" smtClean="0"/>
              <a:t>11/01/2026</a:t>
            </a:fld>
            <a:endParaRPr lang="es-ES_tradnl"/>
          </a:p>
        </p:txBody>
      </p:sp>
      <p:sp>
        <p:nvSpPr>
          <p:cNvPr id="4" name="Marcador de pie de página 3">
            <a:extLst>
              <a:ext uri="{FF2B5EF4-FFF2-40B4-BE49-F238E27FC236}">
                <a16:creationId xmlns:a16="http://schemas.microsoft.com/office/drawing/2014/main" id="{AE60B1A8-D0F6-D4B9-8C97-7F6D3BA875F9}"/>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0A342B37-31F2-6990-885D-3C84C99649E6}"/>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756515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9B14BFD1-2A4F-C296-3F04-7EE33C5227C1}"/>
              </a:ext>
            </a:extLst>
          </p:cNvPr>
          <p:cNvSpPr>
            <a:spLocks noGrp="1"/>
          </p:cNvSpPr>
          <p:nvPr>
            <p:ph type="dt" sz="half" idx="10"/>
          </p:nvPr>
        </p:nvSpPr>
        <p:spPr/>
        <p:txBody>
          <a:bodyPr/>
          <a:lstStyle/>
          <a:p>
            <a:fld id="{BBE7FA57-C585-244B-8F83-9BDCE76C2BCF}" type="datetimeFigureOut">
              <a:rPr lang="es-ES_tradnl" smtClean="0"/>
              <a:t>11/01/2026</a:t>
            </a:fld>
            <a:endParaRPr lang="es-ES_tradnl"/>
          </a:p>
        </p:txBody>
      </p:sp>
      <p:sp>
        <p:nvSpPr>
          <p:cNvPr id="3" name="Marcador de pie de página 2">
            <a:extLst>
              <a:ext uri="{FF2B5EF4-FFF2-40B4-BE49-F238E27FC236}">
                <a16:creationId xmlns:a16="http://schemas.microsoft.com/office/drawing/2014/main" id="{4BA41F49-ED7C-7789-DE29-99AD0E268860}"/>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3725BCC2-9DFE-441A-4D29-66126B51361D}"/>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690925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1E8C961-1E42-FC2D-CD06-A9AD50E8A12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A3FDB8CB-E092-7146-5EBF-CAC37F6B241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C52A6BC7-0647-1C0E-18AB-D34CECFF586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0DE7AED-7266-D3EC-28CC-DF2561103860}"/>
              </a:ext>
            </a:extLst>
          </p:cNvPr>
          <p:cNvSpPr>
            <a:spLocks noGrp="1"/>
          </p:cNvSpPr>
          <p:nvPr>
            <p:ph type="dt" sz="half" idx="10"/>
          </p:nvPr>
        </p:nvSpPr>
        <p:spPr/>
        <p:txBody>
          <a:bodyPr/>
          <a:lstStyle/>
          <a:p>
            <a:fld id="{BBE7FA57-C585-244B-8F83-9BDCE76C2BCF}" type="datetimeFigureOut">
              <a:rPr lang="es-ES_tradnl" smtClean="0"/>
              <a:t>11/01/2026</a:t>
            </a:fld>
            <a:endParaRPr lang="es-ES_tradnl"/>
          </a:p>
        </p:txBody>
      </p:sp>
      <p:sp>
        <p:nvSpPr>
          <p:cNvPr id="6" name="Marcador de pie de página 5">
            <a:extLst>
              <a:ext uri="{FF2B5EF4-FFF2-40B4-BE49-F238E27FC236}">
                <a16:creationId xmlns:a16="http://schemas.microsoft.com/office/drawing/2014/main" id="{5645151F-B835-E295-BEEA-A4E93AF7EC52}"/>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580E5C9E-7CDC-498A-8D53-1A5D94FB99DA}"/>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9308920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DA0F41-40D1-C56B-523F-AC8770D66A7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526422E0-B13D-37EA-9C7D-36C818E96A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F50C1555-C726-D483-5CB3-E5F52DBD96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9D9130F-AAEC-CD11-9417-70585E2D02CD}"/>
              </a:ext>
            </a:extLst>
          </p:cNvPr>
          <p:cNvSpPr>
            <a:spLocks noGrp="1"/>
          </p:cNvSpPr>
          <p:nvPr>
            <p:ph type="dt" sz="half" idx="10"/>
          </p:nvPr>
        </p:nvSpPr>
        <p:spPr/>
        <p:txBody>
          <a:bodyPr/>
          <a:lstStyle/>
          <a:p>
            <a:fld id="{BBE7FA57-C585-244B-8F83-9BDCE76C2BCF}" type="datetimeFigureOut">
              <a:rPr lang="es-ES_tradnl" smtClean="0"/>
              <a:t>11/01/2026</a:t>
            </a:fld>
            <a:endParaRPr lang="es-ES_tradnl"/>
          </a:p>
        </p:txBody>
      </p:sp>
      <p:sp>
        <p:nvSpPr>
          <p:cNvPr id="6" name="Marcador de pie de página 5">
            <a:extLst>
              <a:ext uri="{FF2B5EF4-FFF2-40B4-BE49-F238E27FC236}">
                <a16:creationId xmlns:a16="http://schemas.microsoft.com/office/drawing/2014/main" id="{62DF1456-19D5-AB77-B7EC-E47917DE2308}"/>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BC1C63B4-76D9-0CCF-34CB-B39B7E1C8ADA}"/>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9645796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25F36D97-B8CC-F265-5527-861BDC62A19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EE13DB75-E99E-4C4B-3FDB-178B31F1FD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F0CD2936-2A78-E475-29FA-31042AFBB04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E7FA57-C585-244B-8F83-9BDCE76C2BCF}" type="datetimeFigureOut">
              <a:rPr lang="es-ES_tradnl" smtClean="0"/>
              <a:t>11/01/2026</a:t>
            </a:fld>
            <a:endParaRPr lang="es-ES_tradnl"/>
          </a:p>
        </p:txBody>
      </p:sp>
      <p:sp>
        <p:nvSpPr>
          <p:cNvPr id="5" name="Marcador de pie de página 4">
            <a:extLst>
              <a:ext uri="{FF2B5EF4-FFF2-40B4-BE49-F238E27FC236}">
                <a16:creationId xmlns:a16="http://schemas.microsoft.com/office/drawing/2014/main" id="{EDAEB460-0D2E-D33B-D492-DB02B44CDE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E547161E-13CA-1C72-B7F3-A6775CBB98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99731923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image" Target="../media/image35.jpg"/><Relationship Id="rId3" Type="http://schemas.openxmlformats.org/officeDocument/2006/relationships/image" Target="../media/image3.png"/><Relationship Id="rId7" Type="http://schemas.openxmlformats.org/officeDocument/2006/relationships/image" Target="../media/image30.jp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22.png"/><Relationship Id="rId9" Type="http://schemas.openxmlformats.org/officeDocument/2006/relationships/image" Target="../media/image36.jpg"/></Relationships>
</file>

<file path=ppt/slides/_rels/slide11.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image" Target="../media/image3.png"/><Relationship Id="rId7" Type="http://schemas.openxmlformats.org/officeDocument/2006/relationships/image" Target="../media/image39.jp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3.png"/><Relationship Id="rId7" Type="http://schemas.openxmlformats.org/officeDocument/2006/relationships/image" Target="../media/image43.jp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22.png"/><Relationship Id="rId9" Type="http://schemas.openxmlformats.org/officeDocument/2006/relationships/image" Target="../media/image45.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chart" Target="../charts/chart3.xml"/><Relationship Id="rId5" Type="http://schemas.openxmlformats.org/officeDocument/2006/relationships/image" Target="../media/image47.png"/><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8.png"/><Relationship Id="rId1" Type="http://schemas.openxmlformats.org/officeDocument/2006/relationships/slideLayout" Target="../slideLayouts/slideLayout7.xml"/><Relationship Id="rId5" Type="http://schemas.openxmlformats.org/officeDocument/2006/relationships/image" Target="../media/image50.jpg"/><Relationship Id="rId4" Type="http://schemas.openxmlformats.org/officeDocument/2006/relationships/image" Target="../media/image49.jp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4.jp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53.jpg"/><Relationship Id="rId5" Type="http://schemas.openxmlformats.org/officeDocument/2006/relationships/image" Target="../media/image52.jpg"/><Relationship Id="rId4" Type="http://schemas.openxmlformats.org/officeDocument/2006/relationships/image" Target="../media/image51.jpg"/></Relationships>
</file>

<file path=ppt/slides/_rels/slide1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57.jpg"/><Relationship Id="rId4" Type="http://schemas.openxmlformats.org/officeDocument/2006/relationships/image" Target="../media/image56.jpg"/></Relationships>
</file>

<file path=ppt/slides/_rels/slide1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58.jpg"/><Relationship Id="rId5" Type="http://schemas.openxmlformats.org/officeDocument/2006/relationships/chart" Target="../charts/chart4.xml"/><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2.jp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61.jpg"/><Relationship Id="rId5" Type="http://schemas.openxmlformats.org/officeDocument/2006/relationships/image" Target="../media/image60.jpg"/><Relationship Id="rId4" Type="http://schemas.openxmlformats.org/officeDocument/2006/relationships/image" Target="../media/image59.jp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65.jpg"/><Relationship Id="rId5" Type="http://schemas.openxmlformats.org/officeDocument/2006/relationships/image" Target="../media/image64.jpg"/><Relationship Id="rId4" Type="http://schemas.openxmlformats.org/officeDocument/2006/relationships/image" Target="../media/image63.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 Id="rId6" Type="http://schemas.openxmlformats.org/officeDocument/2006/relationships/chart" Target="../charts/chart1.xml"/><Relationship Id="rId5" Type="http://schemas.openxmlformats.org/officeDocument/2006/relationships/image" Target="../media/image1.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8.png"/><Relationship Id="rId1" Type="http://schemas.openxmlformats.org/officeDocument/2006/relationships/slideLayout" Target="../slideLayouts/slideLayout7.xml"/><Relationship Id="rId4" Type="http://schemas.openxmlformats.org/officeDocument/2006/relationships/image" Target="../media/image66.jpeg"/></Relationships>
</file>

<file path=ppt/slides/_rels/slide21.xml.rels><?xml version="1.0" encoding="UTF-8" standalone="yes"?>
<Relationships xmlns="http://schemas.openxmlformats.org/package/2006/relationships"><Relationship Id="rId8" Type="http://schemas.openxmlformats.org/officeDocument/2006/relationships/image" Target="../media/image71.jpg"/><Relationship Id="rId3" Type="http://schemas.openxmlformats.org/officeDocument/2006/relationships/image" Target="../media/image47.png"/><Relationship Id="rId7" Type="http://schemas.openxmlformats.org/officeDocument/2006/relationships/image" Target="../media/image70.jpg"/><Relationship Id="rId2" Type="http://schemas.openxmlformats.org/officeDocument/2006/relationships/image" Target="../media/image48.png"/><Relationship Id="rId1" Type="http://schemas.openxmlformats.org/officeDocument/2006/relationships/slideLayout" Target="../slideLayouts/slideLayout7.xml"/><Relationship Id="rId6" Type="http://schemas.openxmlformats.org/officeDocument/2006/relationships/image" Target="../media/image69.jpg"/><Relationship Id="rId5" Type="http://schemas.openxmlformats.org/officeDocument/2006/relationships/image" Target="../media/image68.jpg"/><Relationship Id="rId4" Type="http://schemas.openxmlformats.org/officeDocument/2006/relationships/image" Target="../media/image67.jpeg"/></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74.jpe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73.jpg"/><Relationship Id="rId5" Type="http://schemas.openxmlformats.org/officeDocument/2006/relationships/image" Target="../media/image72.jpeg"/><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75.jpe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8" Type="http://schemas.openxmlformats.org/officeDocument/2006/relationships/image" Target="../media/image79.jpg"/><Relationship Id="rId3" Type="http://schemas.openxmlformats.org/officeDocument/2006/relationships/image" Target="../media/image48.png"/><Relationship Id="rId7" Type="http://schemas.openxmlformats.org/officeDocument/2006/relationships/image" Target="../media/image78.jp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77.jpg"/><Relationship Id="rId5" Type="http://schemas.openxmlformats.org/officeDocument/2006/relationships/image" Target="../media/image76.jpg"/><Relationship Id="rId4" Type="http://schemas.openxmlformats.org/officeDocument/2006/relationships/image" Target="../media/image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chart" Target="../charts/chart5.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80.jpeg"/><Relationship Id="rId5" Type="http://schemas.openxmlformats.org/officeDocument/2006/relationships/image" Target="../media/image1.png"/><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83.jp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82.jpg"/><Relationship Id="rId5" Type="http://schemas.openxmlformats.org/officeDocument/2006/relationships/image" Target="../media/image81.jpg"/><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87.jpg"/><Relationship Id="rId5" Type="http://schemas.openxmlformats.org/officeDocument/2006/relationships/image" Target="../media/image86.jpg"/><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89.jpg"/><Relationship Id="rId5" Type="http://schemas.openxmlformats.org/officeDocument/2006/relationships/image" Target="../media/image88.jp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chart" Target="../charts/chart2.xml"/><Relationship Id="rId5" Type="http://schemas.openxmlformats.org/officeDocument/2006/relationships/image" Target="../media/image1.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92.jp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91.jpg"/><Relationship Id="rId5" Type="http://schemas.openxmlformats.org/officeDocument/2006/relationships/image" Target="../media/image90.jpg"/><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8" Type="http://schemas.openxmlformats.org/officeDocument/2006/relationships/image" Target="../media/image96.jpg"/><Relationship Id="rId3" Type="http://schemas.openxmlformats.org/officeDocument/2006/relationships/image" Target="../media/image3.png"/><Relationship Id="rId7" Type="http://schemas.openxmlformats.org/officeDocument/2006/relationships/image" Target="../media/image95.jp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94.jpg"/><Relationship Id="rId5" Type="http://schemas.openxmlformats.org/officeDocument/2006/relationships/image" Target="../media/image93.jpg"/><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8" Type="http://schemas.openxmlformats.org/officeDocument/2006/relationships/image" Target="../media/image100.jpg"/><Relationship Id="rId3" Type="http://schemas.openxmlformats.org/officeDocument/2006/relationships/image" Target="../media/image3.png"/><Relationship Id="rId7" Type="http://schemas.openxmlformats.org/officeDocument/2006/relationships/image" Target="../media/image99.jp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98.jpg"/><Relationship Id="rId5" Type="http://schemas.openxmlformats.org/officeDocument/2006/relationships/image" Target="../media/image97.jpg"/><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8" Type="http://schemas.openxmlformats.org/officeDocument/2006/relationships/image" Target="../media/image104.jpg"/><Relationship Id="rId3" Type="http://schemas.openxmlformats.org/officeDocument/2006/relationships/image" Target="../media/image3.png"/><Relationship Id="rId7" Type="http://schemas.openxmlformats.org/officeDocument/2006/relationships/image" Target="../media/image103.jp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02.jpg"/><Relationship Id="rId5" Type="http://schemas.openxmlformats.org/officeDocument/2006/relationships/image" Target="../media/image101.jpg"/><Relationship Id="rId4" Type="http://schemas.openxmlformats.org/officeDocument/2006/relationships/image" Target="../media/image1.png"/></Relationships>
</file>

<file path=ppt/slides/_rels/slide34.xml.rels><?xml version="1.0" encoding="UTF-8" standalone="yes"?>
<Relationships xmlns="http://schemas.openxmlformats.org/package/2006/relationships"><Relationship Id="rId8" Type="http://schemas.openxmlformats.org/officeDocument/2006/relationships/image" Target="../media/image108.jpg"/><Relationship Id="rId3" Type="http://schemas.openxmlformats.org/officeDocument/2006/relationships/image" Target="../media/image3.png"/><Relationship Id="rId7" Type="http://schemas.openxmlformats.org/officeDocument/2006/relationships/image" Target="../media/image107.jp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106.jpg"/><Relationship Id="rId5" Type="http://schemas.openxmlformats.org/officeDocument/2006/relationships/image" Target="../media/image105.jpg"/><Relationship Id="rId4" Type="http://schemas.openxmlformats.org/officeDocument/2006/relationships/image" Target="../media/image1.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109.jpg"/><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0.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3.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1.png"/><Relationship Id="rId9" Type="http://schemas.openxmlformats.org/officeDocument/2006/relationships/image" Target="../media/image8.png"/><Relationship Id="rId14"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3.png"/><Relationship Id="rId7" Type="http://schemas.openxmlformats.org/officeDocument/2006/relationships/image" Target="../media/image16.jpeg"/><Relationship Id="rId12"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0.jpeg"/><Relationship Id="rId5" Type="http://schemas.openxmlformats.org/officeDocument/2006/relationships/image" Target="../media/image14.png"/><Relationship Id="rId10" Type="http://schemas.openxmlformats.org/officeDocument/2006/relationships/image" Target="../media/image19.jpeg"/><Relationship Id="rId4" Type="http://schemas.openxmlformats.org/officeDocument/2006/relationships/image" Target="../media/image1.png"/><Relationship Id="rId9"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7.jpg"/><Relationship Id="rId5" Type="http://schemas.openxmlformats.org/officeDocument/2006/relationships/image" Target="../media/image26.jpe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2.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p:cNvGrpSpPr/>
        <p:nvPr/>
      </p:nvGrpSpPr>
      <p:grpSpPr>
        <a:xfrm>
          <a:off x="0" y="0"/>
          <a:ext cx="0" cy="0"/>
          <a:chOff x="0" y="0"/>
          <a:chExt cx="0" cy="0"/>
        </a:xfrm>
      </p:grpSpPr>
      <p:sp>
        <p:nvSpPr>
          <p:cNvPr id="36" name="CuadroTexto 35">
            <a:extLst>
              <a:ext uri="{FF2B5EF4-FFF2-40B4-BE49-F238E27FC236}">
                <a16:creationId xmlns:a16="http://schemas.microsoft.com/office/drawing/2014/main" id="{6D1D4BCC-2746-A64A-8759-D332562A7905}"/>
              </a:ext>
            </a:extLst>
          </p:cNvPr>
          <p:cNvSpPr txBox="1"/>
          <p:nvPr/>
        </p:nvSpPr>
        <p:spPr>
          <a:xfrm>
            <a:off x="679240" y="2627877"/>
            <a:ext cx="10754109" cy="1055354"/>
          </a:xfrm>
          <a:prstGeom prst="rect">
            <a:avLst/>
          </a:prstGeom>
          <a:noFill/>
        </p:spPr>
        <p:txBody>
          <a:bodyPr wrap="square" rtlCol="0">
            <a:spAutoFit/>
          </a:bodyPr>
          <a:lstStyle/>
          <a:p>
            <a:pPr algn="ctr">
              <a:lnSpc>
                <a:spcPct val="150000"/>
              </a:lnSpc>
            </a:pPr>
            <a:r>
              <a:rPr lang="es-MX" sz="2200" dirty="0">
                <a:latin typeface="Arial Black" panose="020B0604020202020204" pitchFamily="34" charset="0"/>
              </a:rPr>
              <a:t>INFORME DE ACTIVIDADES DEL CUARTO TRIMESTRE DEL 2025</a:t>
            </a:r>
          </a:p>
          <a:p>
            <a:pPr algn="ctr">
              <a:lnSpc>
                <a:spcPct val="150000"/>
              </a:lnSpc>
            </a:pPr>
            <a:r>
              <a:rPr lang="es-MX" sz="2200" dirty="0">
                <a:latin typeface="Arial Black" panose="020B0604020202020204" pitchFamily="34" charset="0"/>
              </a:rPr>
              <a:t>INSTITUTO DEL DEPORTE DEL MUNICIPIO DE BENITO JUÁREZ</a:t>
            </a:r>
          </a:p>
        </p:txBody>
      </p:sp>
      <p:sp>
        <p:nvSpPr>
          <p:cNvPr id="38" name="CuadroTexto 37">
            <a:extLst>
              <a:ext uri="{FF2B5EF4-FFF2-40B4-BE49-F238E27FC236}">
                <a16:creationId xmlns:a16="http://schemas.microsoft.com/office/drawing/2014/main" id="{B45AFDFF-1686-7540-83FE-C2B0E37717C2}"/>
              </a:ext>
            </a:extLst>
          </p:cNvPr>
          <p:cNvSpPr txBox="1"/>
          <p:nvPr/>
        </p:nvSpPr>
        <p:spPr>
          <a:xfrm>
            <a:off x="758651" y="5827293"/>
            <a:ext cx="2276521" cy="369332"/>
          </a:xfrm>
          <a:prstGeom prst="rect">
            <a:avLst/>
          </a:prstGeom>
          <a:noFill/>
        </p:spPr>
        <p:txBody>
          <a:bodyPr wrap="none" rtlCol="0">
            <a:spAutoFit/>
          </a:bodyPr>
          <a:lstStyle/>
          <a:p>
            <a:r>
              <a:rPr lang="es-MX" dirty="0"/>
              <a:t>Cancún, Quintana Roo</a:t>
            </a:r>
          </a:p>
        </p:txBody>
      </p:sp>
      <p:sp>
        <p:nvSpPr>
          <p:cNvPr id="9" name="CuadroTexto 8">
            <a:extLst>
              <a:ext uri="{FF2B5EF4-FFF2-40B4-BE49-F238E27FC236}">
                <a16:creationId xmlns:a16="http://schemas.microsoft.com/office/drawing/2014/main" id="{953BA78E-F530-9F31-83A0-18CC63380659}"/>
              </a:ext>
            </a:extLst>
          </p:cNvPr>
          <p:cNvSpPr txBox="1"/>
          <p:nvPr/>
        </p:nvSpPr>
        <p:spPr>
          <a:xfrm>
            <a:off x="1102657" y="4191062"/>
            <a:ext cx="9927895" cy="1631216"/>
          </a:xfrm>
          <a:prstGeom prst="rect">
            <a:avLst/>
          </a:prstGeom>
          <a:noFill/>
        </p:spPr>
        <p:txBody>
          <a:bodyPr wrap="square">
            <a:spAutoFit/>
          </a:bodyPr>
          <a:lstStyle/>
          <a:p>
            <a:pPr algn="just"/>
            <a:r>
              <a:rPr lang="es-MX" sz="2500" dirty="0">
                <a:latin typeface="Ebrima" panose="02000000000000000000" pitchFamily="2" charset="0"/>
                <a:ea typeface="Ebrima" panose="02000000000000000000" pitchFamily="2" charset="0"/>
                <a:cs typeface="Ebrima" panose="02000000000000000000" pitchFamily="2" charset="0"/>
              </a:rPr>
              <a:t>De acuerdo al Plan Municipal de Desarrollo del Municipio de Benito Juárez </a:t>
            </a:r>
            <a:r>
              <a:rPr lang="es-MX" sz="2500" b="1" dirty="0">
                <a:solidFill>
                  <a:schemeClr val="accent1">
                    <a:lumMod val="50000"/>
                  </a:schemeClr>
                </a:solidFill>
              </a:rPr>
              <a:t>EJE 3 E-</a:t>
            </a:r>
            <a:r>
              <a:rPr lang="es-MX" sz="2500" b="1" dirty="0" err="1">
                <a:solidFill>
                  <a:schemeClr val="accent1">
                    <a:lumMod val="50000"/>
                  </a:schemeClr>
                </a:solidFill>
              </a:rPr>
              <a:t>PPA</a:t>
            </a:r>
            <a:r>
              <a:rPr lang="es-MX" sz="2500" b="1" dirty="0">
                <a:solidFill>
                  <a:schemeClr val="accent1">
                    <a:lumMod val="50000"/>
                  </a:schemeClr>
                </a:solidFill>
              </a:rPr>
              <a:t> 3.3 PROGRAMA “DEPORTE SIN LÍMITES”</a:t>
            </a:r>
            <a:r>
              <a:rPr lang="es-MX" sz="2500" dirty="0">
                <a:latin typeface="Ebrima" panose="02000000000000000000" pitchFamily="2" charset="0"/>
                <a:ea typeface="Ebrima" panose="02000000000000000000" pitchFamily="2" charset="0"/>
                <a:cs typeface="Ebrima" panose="02000000000000000000" pitchFamily="2" charset="0"/>
              </a:rPr>
              <a:t> el Instituto informa las actividades realizadas de 01 de octubre al 31 de diciembre del 2025.</a:t>
            </a:r>
          </a:p>
        </p:txBody>
      </p:sp>
      <p:pic>
        <p:nvPicPr>
          <p:cNvPr id="3" name="Imagen 2">
            <a:extLst>
              <a:ext uri="{FF2B5EF4-FFF2-40B4-BE49-F238E27FC236}">
                <a16:creationId xmlns:a16="http://schemas.microsoft.com/office/drawing/2014/main" id="{C77ACEF7-500E-1207-E556-41FEBE35EF0F}"/>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31513" y="318531"/>
            <a:ext cx="11036027" cy="273750"/>
          </a:xfrm>
          <a:prstGeom prst="rect">
            <a:avLst/>
          </a:prstGeom>
        </p:spPr>
      </p:pic>
      <p:pic>
        <p:nvPicPr>
          <p:cNvPr id="5" name="Imagen 4">
            <a:extLst>
              <a:ext uri="{FF2B5EF4-FFF2-40B4-BE49-F238E27FC236}">
                <a16:creationId xmlns:a16="http://schemas.microsoft.com/office/drawing/2014/main" id="{0BAFF25C-EFBC-38D1-5389-A4254027B278}"/>
              </a:ext>
            </a:extLst>
          </p:cNvPr>
          <p:cNvPicPr>
            <a:picLocks noChangeAspect="1"/>
          </p:cNvPicPr>
          <p:nvPr/>
        </p:nvPicPr>
        <p:blipFill>
          <a:blip r:embed="rId3">
            <a:clrChange>
              <a:clrFrom>
                <a:srgbClr val="FEFFFF"/>
              </a:clrFrom>
              <a:clrTo>
                <a:srgbClr val="FEFFFF">
                  <a:alpha val="0"/>
                </a:srgbClr>
              </a:clrTo>
            </a:clrChange>
            <a:extLst>
              <a:ext uri="{BEBA8EAE-BF5A-486C-A8C5-ECC9F3942E4B}">
                <a14:imgProps xmlns:a14="http://schemas.microsoft.com/office/drawing/2010/main">
                  <a14:imgLayer r:embed="rId4">
                    <a14:imgEffect>
                      <a14:brightnessContrast contrast="-1000"/>
                    </a14:imgEffect>
                  </a14:imgLayer>
                </a14:imgProps>
              </a:ext>
            </a:extLst>
          </a:blip>
          <a:stretch>
            <a:fillRect/>
          </a:stretch>
        </p:blipFill>
        <p:spPr>
          <a:xfrm>
            <a:off x="1102657" y="754859"/>
            <a:ext cx="9636283" cy="1710440"/>
          </a:xfrm>
          <a:prstGeom prst="rect">
            <a:avLst/>
          </a:prstGeom>
        </p:spPr>
      </p:pic>
    </p:spTree>
    <p:extLst>
      <p:ext uri="{BB962C8B-B14F-4D97-AF65-F5344CB8AC3E}">
        <p14:creationId xmlns:p14="http://schemas.microsoft.com/office/powerpoint/2010/main" val="418151898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50" advClick="0" advTm="6638"/>
    </mc:Choice>
    <mc:Fallback>
      <p:transition advClick="0" advTm="6638"/>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B0A94834-D118-CAA3-40A0-BC3AB60E604D}"/>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91777135-EF65-D145-30BA-50C6D908A03A}"/>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7" name="Imagen 6">
            <a:extLst>
              <a:ext uri="{FF2B5EF4-FFF2-40B4-BE49-F238E27FC236}">
                <a16:creationId xmlns:a16="http://schemas.microsoft.com/office/drawing/2014/main" id="{14FD15FC-71EC-A31D-B88B-802C29E63C5E}"/>
              </a:ext>
            </a:extLst>
          </p:cNvPr>
          <p:cNvPicPr>
            <a:picLocks noChangeAspect="1"/>
          </p:cNvPicPr>
          <p:nvPr/>
        </p:nvPicPr>
        <p:blipFill>
          <a:blip r:embed="rId4"/>
          <a:stretch>
            <a:fillRect/>
          </a:stretch>
        </p:blipFill>
        <p:spPr>
          <a:xfrm>
            <a:off x="509252" y="1615737"/>
            <a:ext cx="11034716" cy="158510"/>
          </a:xfrm>
          <a:prstGeom prst="rect">
            <a:avLst/>
          </a:prstGeom>
        </p:spPr>
      </p:pic>
      <p:sp>
        <p:nvSpPr>
          <p:cNvPr id="4" name="CuadroTexto 3">
            <a:extLst>
              <a:ext uri="{FF2B5EF4-FFF2-40B4-BE49-F238E27FC236}">
                <a16:creationId xmlns:a16="http://schemas.microsoft.com/office/drawing/2014/main" id="{A2CB7284-EDB2-A944-4F47-98906AFB2050}"/>
              </a:ext>
            </a:extLst>
          </p:cNvPr>
          <p:cNvSpPr txBox="1"/>
          <p:nvPr/>
        </p:nvSpPr>
        <p:spPr>
          <a:xfrm>
            <a:off x="3143171" y="762881"/>
            <a:ext cx="7749417" cy="430118"/>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REHABILITACIÓN DE 9 CANCHAS DE PASTO SINTÉTICO.</a:t>
            </a:r>
          </a:p>
        </p:txBody>
      </p:sp>
      <p:pic>
        <p:nvPicPr>
          <p:cNvPr id="3" name="Imagen 2">
            <a:extLst>
              <a:ext uri="{FF2B5EF4-FFF2-40B4-BE49-F238E27FC236}">
                <a16:creationId xmlns:a16="http://schemas.microsoft.com/office/drawing/2014/main" id="{0587D331-0A45-B194-1727-77FC978710C8}"/>
              </a:ext>
            </a:extLst>
          </p:cNvPr>
          <p:cNvPicPr>
            <a:picLocks noChangeAspect="1"/>
          </p:cNvPicPr>
          <p:nvPr/>
        </p:nvPicPr>
        <p:blipFill>
          <a:blip r:embed="rId5"/>
          <a:stretch>
            <a:fillRect/>
          </a:stretch>
        </p:blipFill>
        <p:spPr>
          <a:xfrm>
            <a:off x="509251" y="1783674"/>
            <a:ext cx="3795303" cy="2305295"/>
          </a:xfrm>
          <a:prstGeom prst="rect">
            <a:avLst/>
          </a:prstGeom>
        </p:spPr>
      </p:pic>
      <p:pic>
        <p:nvPicPr>
          <p:cNvPr id="8" name="Imagen 7">
            <a:extLst>
              <a:ext uri="{FF2B5EF4-FFF2-40B4-BE49-F238E27FC236}">
                <a16:creationId xmlns:a16="http://schemas.microsoft.com/office/drawing/2014/main" id="{EEA19635-1D1A-D2B6-A8D8-98EB89AFA320}"/>
              </a:ext>
            </a:extLst>
          </p:cNvPr>
          <p:cNvPicPr>
            <a:picLocks noChangeAspect="1"/>
          </p:cNvPicPr>
          <p:nvPr/>
        </p:nvPicPr>
        <p:blipFill>
          <a:blip r:embed="rId6"/>
          <a:stretch>
            <a:fillRect/>
          </a:stretch>
        </p:blipFill>
        <p:spPr>
          <a:xfrm>
            <a:off x="8873737" y="2402879"/>
            <a:ext cx="3141799" cy="4037331"/>
          </a:xfrm>
          <a:prstGeom prst="rect">
            <a:avLst/>
          </a:prstGeom>
        </p:spPr>
      </p:pic>
      <p:pic>
        <p:nvPicPr>
          <p:cNvPr id="10" name="Imagen 9">
            <a:extLst>
              <a:ext uri="{FF2B5EF4-FFF2-40B4-BE49-F238E27FC236}">
                <a16:creationId xmlns:a16="http://schemas.microsoft.com/office/drawing/2014/main" id="{80EF8524-85D6-4C3D-57C5-CEA79AC4D88D}"/>
              </a:ext>
            </a:extLst>
          </p:cNvPr>
          <p:cNvPicPr>
            <a:picLocks noChangeAspect="1"/>
          </p:cNvPicPr>
          <p:nvPr/>
        </p:nvPicPr>
        <p:blipFill>
          <a:blip r:embed="rId7"/>
          <a:stretch>
            <a:fillRect/>
          </a:stretch>
        </p:blipFill>
        <p:spPr>
          <a:xfrm>
            <a:off x="4886398" y="4243479"/>
            <a:ext cx="3567908" cy="2532887"/>
          </a:xfrm>
          <a:prstGeom prst="rect">
            <a:avLst/>
          </a:prstGeom>
        </p:spPr>
      </p:pic>
      <p:pic>
        <p:nvPicPr>
          <p:cNvPr id="12" name="Imagen 11">
            <a:extLst>
              <a:ext uri="{FF2B5EF4-FFF2-40B4-BE49-F238E27FC236}">
                <a16:creationId xmlns:a16="http://schemas.microsoft.com/office/drawing/2014/main" id="{3F6FA17C-F513-864A-5629-0781AE4D1FC3}"/>
              </a:ext>
            </a:extLst>
          </p:cNvPr>
          <p:cNvPicPr>
            <a:picLocks noChangeAspect="1"/>
          </p:cNvPicPr>
          <p:nvPr/>
        </p:nvPicPr>
        <p:blipFill>
          <a:blip r:embed="rId8"/>
          <a:stretch>
            <a:fillRect/>
          </a:stretch>
        </p:blipFill>
        <p:spPr>
          <a:xfrm>
            <a:off x="4886398" y="1774247"/>
            <a:ext cx="3567908" cy="2418374"/>
          </a:xfrm>
          <a:prstGeom prst="rect">
            <a:avLst/>
          </a:prstGeom>
        </p:spPr>
      </p:pic>
      <p:pic>
        <p:nvPicPr>
          <p:cNvPr id="14" name="Imagen 13">
            <a:extLst>
              <a:ext uri="{FF2B5EF4-FFF2-40B4-BE49-F238E27FC236}">
                <a16:creationId xmlns:a16="http://schemas.microsoft.com/office/drawing/2014/main" id="{224BFB95-B477-7E9F-EFEB-8E1EF7CB9510}"/>
              </a:ext>
            </a:extLst>
          </p:cNvPr>
          <p:cNvPicPr>
            <a:picLocks noChangeAspect="1"/>
          </p:cNvPicPr>
          <p:nvPr/>
        </p:nvPicPr>
        <p:blipFill>
          <a:blip r:embed="rId9"/>
          <a:stretch>
            <a:fillRect/>
          </a:stretch>
        </p:blipFill>
        <p:spPr>
          <a:xfrm>
            <a:off x="509251" y="4134915"/>
            <a:ext cx="3794062" cy="2532887"/>
          </a:xfrm>
          <a:prstGeom prst="rect">
            <a:avLst/>
          </a:prstGeom>
        </p:spPr>
      </p:pic>
    </p:spTree>
    <p:extLst>
      <p:ext uri="{BB962C8B-B14F-4D97-AF65-F5344CB8AC3E}">
        <p14:creationId xmlns:p14="http://schemas.microsoft.com/office/powerpoint/2010/main" val="15652251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500" advClick="0" advTm="8563"/>
    </mc:Choice>
    <mc:Fallback>
      <p:transition spd="slow" advClick="0" advTm="8563"/>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93F5A439-7DE7-716D-20B6-705F7C8AAC22}"/>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C7F68436-16AC-EBBB-404D-57CA0A7C84C8}"/>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7" name="Imagen 6">
            <a:extLst>
              <a:ext uri="{FF2B5EF4-FFF2-40B4-BE49-F238E27FC236}">
                <a16:creationId xmlns:a16="http://schemas.microsoft.com/office/drawing/2014/main" id="{1C4D4867-DD33-8C67-F8A7-7149E917DFFE}"/>
              </a:ext>
            </a:extLst>
          </p:cNvPr>
          <p:cNvPicPr>
            <a:picLocks noChangeAspect="1"/>
          </p:cNvPicPr>
          <p:nvPr/>
        </p:nvPicPr>
        <p:blipFill>
          <a:blip r:embed="rId4"/>
          <a:stretch>
            <a:fillRect/>
          </a:stretch>
        </p:blipFill>
        <p:spPr>
          <a:xfrm>
            <a:off x="509252" y="1615737"/>
            <a:ext cx="11034716" cy="158510"/>
          </a:xfrm>
          <a:prstGeom prst="rect">
            <a:avLst/>
          </a:prstGeom>
        </p:spPr>
      </p:pic>
      <p:sp>
        <p:nvSpPr>
          <p:cNvPr id="4" name="CuadroTexto 3">
            <a:extLst>
              <a:ext uri="{FF2B5EF4-FFF2-40B4-BE49-F238E27FC236}">
                <a16:creationId xmlns:a16="http://schemas.microsoft.com/office/drawing/2014/main" id="{14FAA3B8-EF95-F9CC-37CE-2D6AA73D0A25}"/>
              </a:ext>
            </a:extLst>
          </p:cNvPr>
          <p:cNvSpPr txBox="1"/>
          <p:nvPr/>
        </p:nvSpPr>
        <p:spPr>
          <a:xfrm>
            <a:off x="3143171" y="762881"/>
            <a:ext cx="7749417" cy="430118"/>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REHABILITACIÓN DE 9 CANCHAS DE PASTO SINTÉTICO.</a:t>
            </a:r>
          </a:p>
        </p:txBody>
      </p:sp>
      <p:pic>
        <p:nvPicPr>
          <p:cNvPr id="3" name="Imagen 2">
            <a:extLst>
              <a:ext uri="{FF2B5EF4-FFF2-40B4-BE49-F238E27FC236}">
                <a16:creationId xmlns:a16="http://schemas.microsoft.com/office/drawing/2014/main" id="{05B51A5A-94D2-41BB-B6DC-BAC2E84F7077}"/>
              </a:ext>
            </a:extLst>
          </p:cNvPr>
          <p:cNvPicPr>
            <a:picLocks noChangeAspect="1"/>
          </p:cNvPicPr>
          <p:nvPr/>
        </p:nvPicPr>
        <p:blipFill>
          <a:blip r:embed="rId5"/>
          <a:stretch>
            <a:fillRect/>
          </a:stretch>
        </p:blipFill>
        <p:spPr>
          <a:xfrm>
            <a:off x="441098" y="4024263"/>
            <a:ext cx="4980714" cy="2801652"/>
          </a:xfrm>
          <a:prstGeom prst="rect">
            <a:avLst/>
          </a:prstGeom>
        </p:spPr>
      </p:pic>
      <p:pic>
        <p:nvPicPr>
          <p:cNvPr id="8" name="Imagen 7">
            <a:extLst>
              <a:ext uri="{FF2B5EF4-FFF2-40B4-BE49-F238E27FC236}">
                <a16:creationId xmlns:a16="http://schemas.microsoft.com/office/drawing/2014/main" id="{5744257A-E8FE-D318-B9EA-09AFFA693852}"/>
              </a:ext>
            </a:extLst>
          </p:cNvPr>
          <p:cNvPicPr>
            <a:picLocks noChangeAspect="1"/>
          </p:cNvPicPr>
          <p:nvPr/>
        </p:nvPicPr>
        <p:blipFill>
          <a:blip r:embed="rId6"/>
          <a:stretch>
            <a:fillRect/>
          </a:stretch>
        </p:blipFill>
        <p:spPr>
          <a:xfrm>
            <a:off x="7155443" y="1694993"/>
            <a:ext cx="3416304" cy="2275312"/>
          </a:xfrm>
          <a:prstGeom prst="rect">
            <a:avLst/>
          </a:prstGeom>
        </p:spPr>
      </p:pic>
      <p:pic>
        <p:nvPicPr>
          <p:cNvPr id="10" name="Imagen 9">
            <a:extLst>
              <a:ext uri="{FF2B5EF4-FFF2-40B4-BE49-F238E27FC236}">
                <a16:creationId xmlns:a16="http://schemas.microsoft.com/office/drawing/2014/main" id="{7FD38AE8-D9FD-125F-527A-D74698962879}"/>
              </a:ext>
            </a:extLst>
          </p:cNvPr>
          <p:cNvPicPr>
            <a:picLocks noChangeAspect="1"/>
          </p:cNvPicPr>
          <p:nvPr/>
        </p:nvPicPr>
        <p:blipFill>
          <a:blip r:embed="rId7"/>
          <a:stretch>
            <a:fillRect/>
          </a:stretch>
        </p:blipFill>
        <p:spPr>
          <a:xfrm>
            <a:off x="6570130" y="4028132"/>
            <a:ext cx="4973837" cy="2797783"/>
          </a:xfrm>
          <a:prstGeom prst="rect">
            <a:avLst/>
          </a:prstGeom>
        </p:spPr>
      </p:pic>
      <p:pic>
        <p:nvPicPr>
          <p:cNvPr id="12" name="Imagen 11">
            <a:extLst>
              <a:ext uri="{FF2B5EF4-FFF2-40B4-BE49-F238E27FC236}">
                <a16:creationId xmlns:a16="http://schemas.microsoft.com/office/drawing/2014/main" id="{BCB41C10-16C3-7409-B263-A7FC41B5CD8A}"/>
              </a:ext>
            </a:extLst>
          </p:cNvPr>
          <p:cNvPicPr>
            <a:picLocks noChangeAspect="1"/>
          </p:cNvPicPr>
          <p:nvPr/>
        </p:nvPicPr>
        <p:blipFill>
          <a:blip r:embed="rId8"/>
          <a:stretch>
            <a:fillRect/>
          </a:stretch>
        </p:blipFill>
        <p:spPr>
          <a:xfrm>
            <a:off x="978567" y="1721339"/>
            <a:ext cx="3706683" cy="2251521"/>
          </a:xfrm>
          <a:prstGeom prst="rect">
            <a:avLst/>
          </a:prstGeom>
        </p:spPr>
      </p:pic>
    </p:spTree>
    <p:extLst>
      <p:ext uri="{BB962C8B-B14F-4D97-AF65-F5344CB8AC3E}">
        <p14:creationId xmlns:p14="http://schemas.microsoft.com/office/powerpoint/2010/main" val="54612394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500" advClick="0" advTm="5735"/>
    </mc:Choice>
    <mc:Fallback>
      <p:transition spd="slow" advClick="0" advTm="5735"/>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658A59A9-ED53-2D1E-DA41-0DFD3E09746E}"/>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3F165B29-9583-54C1-52E0-AA3E90596874}"/>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7" name="Imagen 6">
            <a:extLst>
              <a:ext uri="{FF2B5EF4-FFF2-40B4-BE49-F238E27FC236}">
                <a16:creationId xmlns:a16="http://schemas.microsoft.com/office/drawing/2014/main" id="{D7D66BB1-4F07-9CD5-48DE-A51AE0FA356B}"/>
              </a:ext>
            </a:extLst>
          </p:cNvPr>
          <p:cNvPicPr>
            <a:picLocks noChangeAspect="1"/>
          </p:cNvPicPr>
          <p:nvPr/>
        </p:nvPicPr>
        <p:blipFill>
          <a:blip r:embed="rId4"/>
          <a:stretch>
            <a:fillRect/>
          </a:stretch>
        </p:blipFill>
        <p:spPr>
          <a:xfrm>
            <a:off x="509252" y="1615737"/>
            <a:ext cx="11034716" cy="158510"/>
          </a:xfrm>
          <a:prstGeom prst="rect">
            <a:avLst/>
          </a:prstGeom>
        </p:spPr>
      </p:pic>
      <p:sp>
        <p:nvSpPr>
          <p:cNvPr id="4" name="CuadroTexto 3">
            <a:extLst>
              <a:ext uri="{FF2B5EF4-FFF2-40B4-BE49-F238E27FC236}">
                <a16:creationId xmlns:a16="http://schemas.microsoft.com/office/drawing/2014/main" id="{0B2E4A2E-EE6E-B66F-9DB0-A3190A32B0BE}"/>
              </a:ext>
            </a:extLst>
          </p:cNvPr>
          <p:cNvSpPr txBox="1"/>
          <p:nvPr/>
        </p:nvSpPr>
        <p:spPr>
          <a:xfrm>
            <a:off x="3143171" y="762881"/>
            <a:ext cx="7749417" cy="430118"/>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REHABILITACIÓN DE 9 CANCHAS DE PASTO SINTÉTICO.</a:t>
            </a:r>
          </a:p>
        </p:txBody>
      </p:sp>
      <p:pic>
        <p:nvPicPr>
          <p:cNvPr id="3" name="Imagen 2">
            <a:extLst>
              <a:ext uri="{FF2B5EF4-FFF2-40B4-BE49-F238E27FC236}">
                <a16:creationId xmlns:a16="http://schemas.microsoft.com/office/drawing/2014/main" id="{6A5D1AB1-4A73-1356-B8FE-B3D2FDB91DC2}"/>
              </a:ext>
            </a:extLst>
          </p:cNvPr>
          <p:cNvPicPr>
            <a:picLocks noChangeAspect="1"/>
          </p:cNvPicPr>
          <p:nvPr/>
        </p:nvPicPr>
        <p:blipFill>
          <a:blip r:embed="rId5"/>
          <a:stretch>
            <a:fillRect/>
          </a:stretch>
        </p:blipFill>
        <p:spPr>
          <a:xfrm>
            <a:off x="1019480" y="1774247"/>
            <a:ext cx="3823952" cy="2627508"/>
          </a:xfrm>
          <a:prstGeom prst="rect">
            <a:avLst/>
          </a:prstGeom>
        </p:spPr>
      </p:pic>
      <p:pic>
        <p:nvPicPr>
          <p:cNvPr id="8" name="Imagen 7">
            <a:extLst>
              <a:ext uri="{FF2B5EF4-FFF2-40B4-BE49-F238E27FC236}">
                <a16:creationId xmlns:a16="http://schemas.microsoft.com/office/drawing/2014/main" id="{864B8BD3-F641-A62B-D61B-E971157C7F30}"/>
              </a:ext>
            </a:extLst>
          </p:cNvPr>
          <p:cNvPicPr>
            <a:picLocks noChangeAspect="1"/>
          </p:cNvPicPr>
          <p:nvPr/>
        </p:nvPicPr>
        <p:blipFill>
          <a:blip r:embed="rId6"/>
          <a:stretch>
            <a:fillRect/>
          </a:stretch>
        </p:blipFill>
        <p:spPr>
          <a:xfrm>
            <a:off x="6141256" y="1774248"/>
            <a:ext cx="4671124" cy="2627508"/>
          </a:xfrm>
          <a:prstGeom prst="rect">
            <a:avLst/>
          </a:prstGeom>
        </p:spPr>
      </p:pic>
      <p:pic>
        <p:nvPicPr>
          <p:cNvPr id="10" name="Imagen 9">
            <a:extLst>
              <a:ext uri="{FF2B5EF4-FFF2-40B4-BE49-F238E27FC236}">
                <a16:creationId xmlns:a16="http://schemas.microsoft.com/office/drawing/2014/main" id="{85C76B08-9CFF-56A2-1FFE-1598E443A939}"/>
              </a:ext>
            </a:extLst>
          </p:cNvPr>
          <p:cNvPicPr>
            <a:picLocks noChangeAspect="1"/>
          </p:cNvPicPr>
          <p:nvPr/>
        </p:nvPicPr>
        <p:blipFill>
          <a:blip r:embed="rId7"/>
          <a:stretch>
            <a:fillRect/>
          </a:stretch>
        </p:blipFill>
        <p:spPr>
          <a:xfrm>
            <a:off x="5011068" y="4415068"/>
            <a:ext cx="3086636" cy="2314977"/>
          </a:xfrm>
          <a:prstGeom prst="rect">
            <a:avLst/>
          </a:prstGeom>
        </p:spPr>
      </p:pic>
      <p:pic>
        <p:nvPicPr>
          <p:cNvPr id="12" name="Imagen 11">
            <a:extLst>
              <a:ext uri="{FF2B5EF4-FFF2-40B4-BE49-F238E27FC236}">
                <a16:creationId xmlns:a16="http://schemas.microsoft.com/office/drawing/2014/main" id="{5A973833-3B06-EC70-4493-B9C89C771CEA}"/>
              </a:ext>
            </a:extLst>
          </p:cNvPr>
          <p:cNvPicPr>
            <a:picLocks noChangeAspect="1"/>
          </p:cNvPicPr>
          <p:nvPr/>
        </p:nvPicPr>
        <p:blipFill>
          <a:blip r:embed="rId8"/>
          <a:stretch>
            <a:fillRect/>
          </a:stretch>
        </p:blipFill>
        <p:spPr>
          <a:xfrm>
            <a:off x="1019479" y="4415069"/>
            <a:ext cx="3823952" cy="2273127"/>
          </a:xfrm>
          <a:prstGeom prst="rect">
            <a:avLst/>
          </a:prstGeom>
        </p:spPr>
      </p:pic>
      <p:pic>
        <p:nvPicPr>
          <p:cNvPr id="14" name="Imagen 13">
            <a:extLst>
              <a:ext uri="{FF2B5EF4-FFF2-40B4-BE49-F238E27FC236}">
                <a16:creationId xmlns:a16="http://schemas.microsoft.com/office/drawing/2014/main" id="{6EE56A55-2F5C-CC99-371B-AC7315074667}"/>
              </a:ext>
            </a:extLst>
          </p:cNvPr>
          <p:cNvPicPr>
            <a:picLocks noChangeAspect="1"/>
          </p:cNvPicPr>
          <p:nvPr/>
        </p:nvPicPr>
        <p:blipFill>
          <a:blip r:embed="rId9"/>
          <a:stretch>
            <a:fillRect/>
          </a:stretch>
        </p:blipFill>
        <p:spPr>
          <a:xfrm>
            <a:off x="8261685" y="4469949"/>
            <a:ext cx="3086636" cy="2263533"/>
          </a:xfrm>
          <a:prstGeom prst="rect">
            <a:avLst/>
          </a:prstGeom>
        </p:spPr>
      </p:pic>
    </p:spTree>
    <p:extLst>
      <p:ext uri="{BB962C8B-B14F-4D97-AF65-F5344CB8AC3E}">
        <p14:creationId xmlns:p14="http://schemas.microsoft.com/office/powerpoint/2010/main" val="32102668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500" advClick="0" advTm="6032"/>
    </mc:Choice>
    <mc:Fallback>
      <p:transition spd="slow" advClick="0" advTm="6032"/>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p:cNvGrpSpPr/>
        <p:nvPr/>
      </p:nvGrpSpPr>
      <p:grpSpPr>
        <a:xfrm>
          <a:off x="0" y="0"/>
          <a:ext cx="0" cy="0"/>
          <a:chOff x="0" y="0"/>
          <a:chExt cx="0" cy="0"/>
        </a:xfrm>
      </p:grpSpPr>
      <p:pic>
        <p:nvPicPr>
          <p:cNvPr id="13" name="Imagen 12" descr="Logotipo, nombre de la empresa&#10;&#10;Descripción generada automáticamente">
            <a:extLst>
              <a:ext uri="{FF2B5EF4-FFF2-40B4-BE49-F238E27FC236}">
                <a16:creationId xmlns:a16="http://schemas.microsoft.com/office/drawing/2014/main" id="{C2227520-B273-E767-BE78-7C0476A661AA}"/>
              </a:ext>
            </a:extLst>
          </p:cNvPr>
          <p:cNvPicPr>
            <a:picLocks noChangeAspect="1"/>
          </p:cNvPicPr>
          <p:nvPr/>
        </p:nvPicPr>
        <p:blipFill>
          <a:blip r:embed="rId4">
            <a:alphaModFix amt="30000"/>
          </a:blip>
          <a:stretch>
            <a:fillRect/>
          </a:stretch>
        </p:blipFill>
        <p:spPr>
          <a:xfrm>
            <a:off x="355151" y="272333"/>
            <a:ext cx="2096771" cy="1015569"/>
          </a:xfrm>
          <a:prstGeom prst="rect">
            <a:avLst/>
          </a:prstGeom>
        </p:spPr>
      </p:pic>
      <p:sp>
        <p:nvSpPr>
          <p:cNvPr id="4" name="CuadroTexto 3">
            <a:extLst>
              <a:ext uri="{FF2B5EF4-FFF2-40B4-BE49-F238E27FC236}">
                <a16:creationId xmlns:a16="http://schemas.microsoft.com/office/drawing/2014/main" id="{C4469BC1-287B-0542-35BA-1BFCBECC65C6}"/>
              </a:ext>
            </a:extLst>
          </p:cNvPr>
          <p:cNvSpPr txBox="1"/>
          <p:nvPr/>
        </p:nvSpPr>
        <p:spPr>
          <a:xfrm>
            <a:off x="2115664" y="596597"/>
            <a:ext cx="8489095" cy="460767"/>
          </a:xfrm>
          <a:prstGeom prst="rect">
            <a:avLst/>
          </a:prstGeom>
          <a:noFill/>
        </p:spPr>
        <p:txBody>
          <a:bodyPr wrap="square">
            <a:spAutoFit/>
          </a:bodyPr>
          <a:lstStyle/>
          <a:p>
            <a:pPr algn="ctr">
              <a:lnSpc>
                <a:spcPct val="107000"/>
              </a:lnSpc>
              <a:spcAft>
                <a:spcPts val="800"/>
              </a:spcAft>
            </a:pPr>
            <a:r>
              <a:rPr lang="pt-BR" sz="2400" b="1" dirty="0">
                <a:latin typeface="Ebrima" panose="02000000000000000000" pitchFamily="2" charset="0"/>
                <a:ea typeface="Ebrima" panose="02000000000000000000" pitchFamily="2" charset="0"/>
                <a:cs typeface="Ebrima" panose="02000000000000000000" pitchFamily="2" charset="0"/>
              </a:rPr>
              <a:t>Entrega de incentivos a talentos </a:t>
            </a:r>
            <a:r>
              <a:rPr lang="pt-BR" sz="2400" b="1" dirty="0" err="1">
                <a:latin typeface="Ebrima" panose="02000000000000000000" pitchFamily="2" charset="0"/>
                <a:ea typeface="Ebrima" panose="02000000000000000000" pitchFamily="2" charset="0"/>
                <a:cs typeface="Ebrima" panose="02000000000000000000" pitchFamily="2" charset="0"/>
              </a:rPr>
              <a:t>deportivos</a:t>
            </a:r>
            <a:endParaRPr lang="pt-BR" sz="2400" b="1" dirty="0">
              <a:latin typeface="Ebrima" panose="02000000000000000000" pitchFamily="2" charset="0"/>
              <a:ea typeface="Ebrima" panose="02000000000000000000" pitchFamily="2" charset="0"/>
              <a:cs typeface="Ebrima" panose="02000000000000000000" pitchFamily="2" charset="0"/>
            </a:endParaRPr>
          </a:p>
        </p:txBody>
      </p:sp>
      <p:pic>
        <p:nvPicPr>
          <p:cNvPr id="2" name="Imagen 1">
            <a:extLst>
              <a:ext uri="{FF2B5EF4-FFF2-40B4-BE49-F238E27FC236}">
                <a16:creationId xmlns:a16="http://schemas.microsoft.com/office/drawing/2014/main" id="{3A371FE0-D201-6500-740F-66C9DB6169A7}"/>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55151" y="1388089"/>
            <a:ext cx="11034716" cy="158511"/>
          </a:xfrm>
          <a:prstGeom prst="rect">
            <a:avLst/>
          </a:prstGeom>
        </p:spPr>
      </p:pic>
      <p:sp>
        <p:nvSpPr>
          <p:cNvPr id="6" name="CuadroTexto 5">
            <a:extLst>
              <a:ext uri="{FF2B5EF4-FFF2-40B4-BE49-F238E27FC236}">
                <a16:creationId xmlns:a16="http://schemas.microsoft.com/office/drawing/2014/main" id="{7233E8C4-FD17-D5EF-219F-DD4B8D82A773}"/>
              </a:ext>
            </a:extLst>
          </p:cNvPr>
          <p:cNvSpPr txBox="1"/>
          <p:nvPr/>
        </p:nvSpPr>
        <p:spPr>
          <a:xfrm>
            <a:off x="699391" y="1600885"/>
            <a:ext cx="10690476" cy="1591911"/>
          </a:xfrm>
          <a:prstGeom prst="rect">
            <a:avLst/>
          </a:prstGeom>
          <a:noFill/>
        </p:spPr>
        <p:txBody>
          <a:bodyPr wrap="square">
            <a:spAutoFit/>
          </a:bodyPr>
          <a:lstStyle/>
          <a:p>
            <a:pPr algn="just">
              <a:lnSpc>
                <a:spcPct val="110000"/>
              </a:lnSpc>
              <a:spcBef>
                <a:spcPts val="600"/>
              </a:spcBef>
              <a:spcAft>
                <a:spcPts val="1000"/>
              </a:spcAft>
            </a:pPr>
            <a:r>
              <a:rPr lang="es-MX" dirty="0">
                <a:effectLst/>
                <a:latin typeface="Ebrima" panose="02000000000000000000" pitchFamily="2" charset="0"/>
                <a:ea typeface="STXinwei" panose="02010800040101010101" pitchFamily="2" charset="-122"/>
                <a:cs typeface="Open Sans" panose="020B0606030504020204" pitchFamily="34" charset="0"/>
              </a:rPr>
              <a:t>Apoyos en incentivos a talentos deportivos. En el período que se presenta se beneficiaron integrantes de equipos y participantes de eventos deportivos con apoyos en especie (balones, uniformes, trofeos, equipo deportivo, transportación) e incentivos en efectivo para arbitrajes, inscripciones y operatividad, se apoyaron a las disciplinas de Lucha libre 30, fútbol 100, judo 5, básquetbol 15, voleibol 450, box 400, taekwondo 300, triatlón 100, voleibol de playa 100. Mas de 1500 beneficiados directamente.</a:t>
            </a:r>
            <a:endParaRPr lang="es-MX" dirty="0">
              <a:latin typeface="Ebrima" panose="02000000000000000000" pitchFamily="2" charset="0"/>
              <a:ea typeface="STXinwei" panose="02010800040101010101" pitchFamily="2" charset="-122"/>
              <a:cs typeface="Open Sans" panose="020B0606030504020204" pitchFamily="34" charset="0"/>
            </a:endParaRPr>
          </a:p>
        </p:txBody>
      </p:sp>
      <p:graphicFrame>
        <p:nvGraphicFramePr>
          <p:cNvPr id="5" name="Gráfico 4">
            <a:extLst>
              <a:ext uri="{FF2B5EF4-FFF2-40B4-BE49-F238E27FC236}">
                <a16:creationId xmlns:a16="http://schemas.microsoft.com/office/drawing/2014/main" id="{9ECBBCBC-FEEA-4A12-96A8-ABC79187D2F8}"/>
              </a:ext>
            </a:extLst>
          </p:cNvPr>
          <p:cNvGraphicFramePr>
            <a:graphicFrameLocks/>
          </p:cNvGraphicFramePr>
          <p:nvPr>
            <p:extLst>
              <p:ext uri="{D42A27DB-BD31-4B8C-83A1-F6EECF244321}">
                <p14:modId xmlns:p14="http://schemas.microsoft.com/office/powerpoint/2010/main" val="3209600074"/>
              </p:ext>
            </p:extLst>
          </p:nvPr>
        </p:nvGraphicFramePr>
        <p:xfrm>
          <a:off x="2451922" y="3247081"/>
          <a:ext cx="6730579" cy="3502805"/>
        </p:xfrm>
        <a:graphic>
          <a:graphicData uri="http://schemas.openxmlformats.org/drawingml/2006/chart">
            <c:chart xmlns:c="http://schemas.openxmlformats.org/drawingml/2006/chart" xmlns:r="http://schemas.openxmlformats.org/officeDocument/2006/relationships" r:id="rId6"/>
          </a:graphicData>
        </a:graphic>
      </p:graphicFrame>
    </p:spTree>
    <p:custDataLst>
      <p:tags r:id="rId1"/>
    </p:custDataLst>
    <p:extLst>
      <p:ext uri="{BB962C8B-B14F-4D97-AF65-F5344CB8AC3E}">
        <p14:creationId xmlns:p14="http://schemas.microsoft.com/office/powerpoint/2010/main" val="24941582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6500" advClick="0" advTm="16075"/>
    </mc:Choice>
    <mc:Fallback>
      <p:transition spd="slow" advClick="0" advTm="1607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300"/>
                                  </p:stCondLst>
                                  <p:childTnLst>
                                    <p:set>
                                      <p:cBhvr>
                                        <p:cTn id="6" dur="1" fill="hold">
                                          <p:stCondLst>
                                            <p:cond delay="0"/>
                                          </p:stCondLst>
                                        </p:cTn>
                                        <p:tgtEl>
                                          <p:spTgt spid="5">
                                            <p:graphicEl>
                                              <a:chart seriesIdx="-3" categoryIdx="-3" bldStep="gridLegend"/>
                                            </p:graphicEl>
                                          </p:spTgt>
                                        </p:tgtEl>
                                        <p:attrNameLst>
                                          <p:attrName>style.visibility</p:attrName>
                                        </p:attrNameLst>
                                      </p:cBhvr>
                                      <p:to>
                                        <p:strVal val="visible"/>
                                      </p:to>
                                    </p:set>
                                    <p:animEffect transition="in" filter="wipe(down)">
                                      <p:cBhvr>
                                        <p:cTn id="7" dur="1200"/>
                                        <p:tgtEl>
                                          <p:spTgt spid="5">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300"/>
                                  </p:stCondLst>
                                  <p:childTnLst>
                                    <p:set>
                                      <p:cBhvr>
                                        <p:cTn id="11" dur="1" fill="hold">
                                          <p:stCondLst>
                                            <p:cond delay="0"/>
                                          </p:stCondLst>
                                        </p:cTn>
                                        <p:tgtEl>
                                          <p:spTgt spid="5">
                                            <p:graphicEl>
                                              <a:chart seriesIdx="0" categoryIdx="-4" bldStep="series"/>
                                            </p:graphicEl>
                                          </p:spTgt>
                                        </p:tgtEl>
                                        <p:attrNameLst>
                                          <p:attrName>style.visibility</p:attrName>
                                        </p:attrNameLst>
                                      </p:cBhvr>
                                      <p:to>
                                        <p:strVal val="visible"/>
                                      </p:to>
                                    </p:set>
                                    <p:animEffect transition="in" filter="wipe(down)">
                                      <p:cBhvr>
                                        <p:cTn id="12" dur="1200"/>
                                        <p:tgtEl>
                                          <p:spTgt spid="5">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300"/>
                                  </p:stCondLst>
                                  <p:childTnLst>
                                    <p:set>
                                      <p:cBhvr>
                                        <p:cTn id="16" dur="1" fill="hold">
                                          <p:stCondLst>
                                            <p:cond delay="0"/>
                                          </p:stCondLst>
                                        </p:cTn>
                                        <p:tgtEl>
                                          <p:spTgt spid="5">
                                            <p:graphicEl>
                                              <a:chart seriesIdx="1" categoryIdx="-4" bldStep="series"/>
                                            </p:graphicEl>
                                          </p:spTgt>
                                        </p:tgtEl>
                                        <p:attrNameLst>
                                          <p:attrName>style.visibility</p:attrName>
                                        </p:attrNameLst>
                                      </p:cBhvr>
                                      <p:to>
                                        <p:strVal val="visible"/>
                                      </p:to>
                                    </p:set>
                                    <p:animEffect transition="in" filter="wipe(down)">
                                      <p:cBhvr>
                                        <p:cTn id="17" dur="1200"/>
                                        <p:tgtEl>
                                          <p:spTgt spid="5">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300"/>
                                  </p:stCondLst>
                                  <p:childTnLst>
                                    <p:set>
                                      <p:cBhvr>
                                        <p:cTn id="21" dur="1" fill="hold">
                                          <p:stCondLst>
                                            <p:cond delay="0"/>
                                          </p:stCondLst>
                                        </p:cTn>
                                        <p:tgtEl>
                                          <p:spTgt spid="5">
                                            <p:graphicEl>
                                              <a:chart seriesIdx="2" categoryIdx="-4" bldStep="series"/>
                                            </p:graphicEl>
                                          </p:spTgt>
                                        </p:tgtEl>
                                        <p:attrNameLst>
                                          <p:attrName>style.visibility</p:attrName>
                                        </p:attrNameLst>
                                      </p:cBhvr>
                                      <p:to>
                                        <p:strVal val="visible"/>
                                      </p:to>
                                    </p:set>
                                    <p:animEffect transition="in" filter="wipe(down)">
                                      <p:cBhvr>
                                        <p:cTn id="22" dur="1200"/>
                                        <p:tgtEl>
                                          <p:spTgt spid="5">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series"/>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4A5A7974-035D-6B0A-7ACE-2ABCA4731E84}"/>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8FDA134E-AB57-52F8-676B-C0BF8F714E8F}"/>
              </a:ext>
            </a:extLst>
          </p:cNvPr>
          <p:cNvSpPr/>
          <p:nvPr/>
        </p:nvSpPr>
        <p:spPr>
          <a:xfrm>
            <a:off x="2212917" y="260357"/>
            <a:ext cx="9699139" cy="830997"/>
          </a:xfrm>
          <a:prstGeom prst="rect">
            <a:avLst/>
          </a:prstGeom>
          <a:noFill/>
        </p:spPr>
        <p:txBody>
          <a:bodyPr wrap="square" lIns="91440" tIns="45720" rIns="91440" bIns="45720">
            <a:spAutoFit/>
          </a:bodyPr>
          <a:lstStyle/>
          <a:p>
            <a:r>
              <a:rPr lang="es-MX" sz="2400" dirty="0">
                <a:latin typeface="Ebrima" panose="02000000000000000000" pitchFamily="2" charset="0"/>
                <a:ea typeface="Century Schoolbook" panose="02040604050505020304" pitchFamily="18" charset="0"/>
                <a:cs typeface="Open Sans" panose="020B0606030504020204" pitchFamily="34" charset="0"/>
              </a:rPr>
              <a:t>Coordinación de actividades deportivas.</a:t>
            </a:r>
            <a:r>
              <a:rPr lang="es-MX" sz="2400" b="1" dirty="0">
                <a:latin typeface="Ebrima" panose="02000000000000000000" pitchFamily="2" charset="0"/>
                <a:ea typeface="Century Schoolbook" panose="02040604050505020304" pitchFamily="18" charset="0"/>
                <a:cs typeface="Open Sans" panose="020B0606030504020204" pitchFamily="34" charset="0"/>
              </a:rPr>
              <a:t> </a:t>
            </a:r>
          </a:p>
          <a:p>
            <a:r>
              <a:rPr lang="es-MX" sz="2400" b="1" dirty="0">
                <a:latin typeface="Ebrima" panose="02000000000000000000" pitchFamily="2" charset="0"/>
                <a:ea typeface="Century Schoolbook" panose="02040604050505020304" pitchFamily="18" charset="0"/>
                <a:cs typeface="Open Sans" panose="020B0606030504020204" pitchFamily="34" charset="0"/>
              </a:rPr>
              <a:t>Lucha Libre. Final del Campeonato Municipal</a:t>
            </a:r>
            <a:endParaRPr lang="es-MX" sz="2400" dirty="0"/>
          </a:p>
        </p:txBody>
      </p:sp>
      <p:pic>
        <p:nvPicPr>
          <p:cNvPr id="22" name="Imagen 21">
            <a:extLst>
              <a:ext uri="{FF2B5EF4-FFF2-40B4-BE49-F238E27FC236}">
                <a16:creationId xmlns:a16="http://schemas.microsoft.com/office/drawing/2014/main" id="{99A28596-5613-4F73-0450-CE90DE4B69B2}"/>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7E1BBB20-428A-B178-B8B1-EA0E27106BA2}"/>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58653" y="978578"/>
            <a:ext cx="11574436" cy="170511"/>
          </a:xfrm>
          <a:prstGeom prst="rect">
            <a:avLst/>
          </a:prstGeom>
        </p:spPr>
      </p:pic>
      <p:sp>
        <p:nvSpPr>
          <p:cNvPr id="4" name="CuadroTexto 3">
            <a:extLst>
              <a:ext uri="{FF2B5EF4-FFF2-40B4-BE49-F238E27FC236}">
                <a16:creationId xmlns:a16="http://schemas.microsoft.com/office/drawing/2014/main" id="{F5B77C39-B549-E47A-E857-35D85E436D8B}"/>
              </a:ext>
            </a:extLst>
          </p:cNvPr>
          <p:cNvSpPr txBox="1"/>
          <p:nvPr/>
        </p:nvSpPr>
        <p:spPr>
          <a:xfrm>
            <a:off x="491362" y="1165537"/>
            <a:ext cx="10984872" cy="1477328"/>
          </a:xfrm>
          <a:prstGeom prst="rect">
            <a:avLst/>
          </a:prstGeom>
          <a:noFill/>
        </p:spPr>
        <p:txBody>
          <a:bodyPr wrap="square">
            <a:spAutoFit/>
          </a:bodyPr>
          <a:lstStyle/>
          <a:p>
            <a:pPr algn="just"/>
            <a:r>
              <a:rPr lang="es-MX" b="1" dirty="0">
                <a:latin typeface="Ebrima" panose="02000000000000000000" pitchFamily="2" charset="0"/>
                <a:ea typeface="Ebrima" panose="02000000000000000000" pitchFamily="2" charset="0"/>
                <a:cs typeface="Ebrima" panose="02000000000000000000" pitchFamily="2" charset="0"/>
              </a:rPr>
              <a:t>Final del Campeonato Municipal de Lucha libre. </a:t>
            </a:r>
            <a:r>
              <a:rPr lang="es-MX" dirty="0">
                <a:latin typeface="Ebrima" panose="02000000000000000000" pitchFamily="2" charset="0"/>
                <a:ea typeface="Ebrima" panose="02000000000000000000" pitchFamily="2" charset="0"/>
                <a:cs typeface="Ebrima" panose="02000000000000000000" pitchFamily="2" charset="0"/>
              </a:rPr>
              <a:t>Actividad deportiva enfocada a incentivar y promover el deporte, se organiza evento de lucha libre, demostración, exhibición, esparcimiento y recreación en coordinación con la Asociación Municipal de Box y Lucha organiza un campeonato de Lucha Libre con una final realizada en la Unidad deportiva del Toro Valenzuela (unidad Morelos) con asistencia de más de 1000 personas.</a:t>
            </a:r>
          </a:p>
        </p:txBody>
      </p:sp>
      <p:pic>
        <p:nvPicPr>
          <p:cNvPr id="6" name="Imagen 5">
            <a:extLst>
              <a:ext uri="{FF2B5EF4-FFF2-40B4-BE49-F238E27FC236}">
                <a16:creationId xmlns:a16="http://schemas.microsoft.com/office/drawing/2014/main" id="{83FB968B-5504-2DA9-5D7B-76E553D4682C}"/>
              </a:ext>
            </a:extLst>
          </p:cNvPr>
          <p:cNvPicPr>
            <a:picLocks noChangeAspect="1"/>
          </p:cNvPicPr>
          <p:nvPr/>
        </p:nvPicPr>
        <p:blipFill>
          <a:blip r:embed="rId4"/>
          <a:stretch>
            <a:fillRect/>
          </a:stretch>
        </p:blipFill>
        <p:spPr>
          <a:xfrm>
            <a:off x="158653" y="2642865"/>
            <a:ext cx="6583206" cy="4093931"/>
          </a:xfrm>
          <a:prstGeom prst="rect">
            <a:avLst/>
          </a:prstGeom>
        </p:spPr>
      </p:pic>
      <p:pic>
        <p:nvPicPr>
          <p:cNvPr id="12" name="Imagen 11">
            <a:extLst>
              <a:ext uri="{FF2B5EF4-FFF2-40B4-BE49-F238E27FC236}">
                <a16:creationId xmlns:a16="http://schemas.microsoft.com/office/drawing/2014/main" id="{F4F6FB12-6469-ADB1-84D7-2C51EC89702C}"/>
              </a:ext>
            </a:extLst>
          </p:cNvPr>
          <p:cNvPicPr>
            <a:picLocks noChangeAspect="1"/>
          </p:cNvPicPr>
          <p:nvPr/>
        </p:nvPicPr>
        <p:blipFill>
          <a:blip r:embed="rId5"/>
          <a:stretch>
            <a:fillRect/>
          </a:stretch>
        </p:blipFill>
        <p:spPr>
          <a:xfrm>
            <a:off x="6882064" y="2642865"/>
            <a:ext cx="5151284" cy="4093931"/>
          </a:xfrm>
          <a:prstGeom prst="rect">
            <a:avLst/>
          </a:prstGeom>
        </p:spPr>
      </p:pic>
    </p:spTree>
    <p:extLst>
      <p:ext uri="{BB962C8B-B14F-4D97-AF65-F5344CB8AC3E}">
        <p14:creationId xmlns:p14="http://schemas.microsoft.com/office/powerpoint/2010/main" val="16223145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5500" advClick="0" advTm="8026">
        <p:wipe/>
      </p:transition>
    </mc:Choice>
    <mc:Fallback>
      <p:transition spd="slow" advClick="0" advTm="8026">
        <p:wip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C7F09075-E1E8-E613-67C6-987217078BDC}"/>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FDC718B5-D287-FD00-784C-6306EEC3FEF0}"/>
              </a:ext>
            </a:extLst>
          </p:cNvPr>
          <p:cNvSpPr/>
          <p:nvPr/>
        </p:nvSpPr>
        <p:spPr>
          <a:xfrm>
            <a:off x="2325934" y="178393"/>
            <a:ext cx="6766696" cy="830997"/>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Coordinación de actividades deportivas</a:t>
            </a:r>
          </a:p>
          <a:p>
            <a:r>
              <a:rPr lang="es-MX" sz="2400" b="1" dirty="0">
                <a:latin typeface="Ebrima" panose="02000000000000000000" pitchFamily="2" charset="0"/>
                <a:cs typeface="Open Sans" panose="020B0606030504020204" pitchFamily="34" charset="0"/>
              </a:rPr>
              <a:t>Campeonato municipal de Lucha Libre</a:t>
            </a:r>
            <a:endParaRPr lang="es-MX" sz="2400" dirty="0"/>
          </a:p>
        </p:txBody>
      </p:sp>
      <p:pic>
        <p:nvPicPr>
          <p:cNvPr id="22" name="Imagen 21">
            <a:extLst>
              <a:ext uri="{FF2B5EF4-FFF2-40B4-BE49-F238E27FC236}">
                <a16:creationId xmlns:a16="http://schemas.microsoft.com/office/drawing/2014/main" id="{503FF421-8867-27D8-3F5F-8F89411ED1C6}"/>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66580F26-BF9E-E3B4-13AB-54AB478287F0}"/>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58653" y="978578"/>
            <a:ext cx="11574436" cy="170511"/>
          </a:xfrm>
          <a:prstGeom prst="rect">
            <a:avLst/>
          </a:prstGeom>
        </p:spPr>
      </p:pic>
      <p:pic>
        <p:nvPicPr>
          <p:cNvPr id="4" name="Imagen 3">
            <a:extLst>
              <a:ext uri="{FF2B5EF4-FFF2-40B4-BE49-F238E27FC236}">
                <a16:creationId xmlns:a16="http://schemas.microsoft.com/office/drawing/2014/main" id="{253B792F-A7A9-574E-818B-797BD18B7D9C}"/>
              </a:ext>
            </a:extLst>
          </p:cNvPr>
          <p:cNvPicPr>
            <a:picLocks noChangeAspect="1"/>
          </p:cNvPicPr>
          <p:nvPr/>
        </p:nvPicPr>
        <p:blipFill>
          <a:blip r:embed="rId4"/>
          <a:stretch>
            <a:fillRect/>
          </a:stretch>
        </p:blipFill>
        <p:spPr>
          <a:xfrm>
            <a:off x="190579" y="1362970"/>
            <a:ext cx="3743098" cy="4064862"/>
          </a:xfrm>
          <a:prstGeom prst="rect">
            <a:avLst/>
          </a:prstGeom>
        </p:spPr>
      </p:pic>
      <p:pic>
        <p:nvPicPr>
          <p:cNvPr id="13" name="Imagen 12">
            <a:extLst>
              <a:ext uri="{FF2B5EF4-FFF2-40B4-BE49-F238E27FC236}">
                <a16:creationId xmlns:a16="http://schemas.microsoft.com/office/drawing/2014/main" id="{47E804FF-34F6-E588-7E33-1B35E3856F5A}"/>
              </a:ext>
            </a:extLst>
          </p:cNvPr>
          <p:cNvPicPr>
            <a:picLocks noChangeAspect="1"/>
          </p:cNvPicPr>
          <p:nvPr/>
        </p:nvPicPr>
        <p:blipFill>
          <a:blip r:embed="rId5"/>
          <a:stretch>
            <a:fillRect/>
          </a:stretch>
        </p:blipFill>
        <p:spPr>
          <a:xfrm>
            <a:off x="4094098" y="1356700"/>
            <a:ext cx="2290012" cy="4071132"/>
          </a:xfrm>
          <a:prstGeom prst="rect">
            <a:avLst/>
          </a:prstGeom>
        </p:spPr>
      </p:pic>
      <p:pic>
        <p:nvPicPr>
          <p:cNvPr id="16" name="Imagen 15">
            <a:extLst>
              <a:ext uri="{FF2B5EF4-FFF2-40B4-BE49-F238E27FC236}">
                <a16:creationId xmlns:a16="http://schemas.microsoft.com/office/drawing/2014/main" id="{BB6268B4-35C4-1A15-0A9F-7F0108E318CD}"/>
              </a:ext>
            </a:extLst>
          </p:cNvPr>
          <p:cNvPicPr>
            <a:picLocks noChangeAspect="1"/>
          </p:cNvPicPr>
          <p:nvPr/>
        </p:nvPicPr>
        <p:blipFill>
          <a:blip r:embed="rId6"/>
          <a:stretch>
            <a:fillRect/>
          </a:stretch>
        </p:blipFill>
        <p:spPr>
          <a:xfrm>
            <a:off x="9753600" y="1362969"/>
            <a:ext cx="2290012" cy="4071132"/>
          </a:xfrm>
          <a:prstGeom prst="rect">
            <a:avLst/>
          </a:prstGeom>
        </p:spPr>
      </p:pic>
      <p:pic>
        <p:nvPicPr>
          <p:cNvPr id="18" name="Imagen 17">
            <a:extLst>
              <a:ext uri="{FF2B5EF4-FFF2-40B4-BE49-F238E27FC236}">
                <a16:creationId xmlns:a16="http://schemas.microsoft.com/office/drawing/2014/main" id="{D1847BFB-0049-18B5-3F6F-9AFC77AA064F}"/>
              </a:ext>
            </a:extLst>
          </p:cNvPr>
          <p:cNvPicPr>
            <a:picLocks noChangeAspect="1"/>
          </p:cNvPicPr>
          <p:nvPr/>
        </p:nvPicPr>
        <p:blipFill>
          <a:blip r:embed="rId7"/>
          <a:stretch>
            <a:fillRect/>
          </a:stretch>
        </p:blipFill>
        <p:spPr>
          <a:xfrm>
            <a:off x="6544531" y="1362969"/>
            <a:ext cx="3048648" cy="4064863"/>
          </a:xfrm>
          <a:prstGeom prst="rect">
            <a:avLst/>
          </a:prstGeom>
        </p:spPr>
      </p:pic>
    </p:spTree>
    <p:extLst>
      <p:ext uri="{BB962C8B-B14F-4D97-AF65-F5344CB8AC3E}">
        <p14:creationId xmlns:p14="http://schemas.microsoft.com/office/powerpoint/2010/main" val="21243005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4500" advClick="0" advTm="5975">
        <p:wipe/>
      </p:transition>
    </mc:Choice>
    <mc:Fallback>
      <p:transition spd="slow" advClick="0" advTm="5975">
        <p:wip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15E98AF4-167F-1443-DC66-E1B451C58DDF}"/>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BCBD4027-CF63-7B27-1918-B12A1225273E}"/>
              </a:ext>
            </a:extLst>
          </p:cNvPr>
          <p:cNvSpPr/>
          <p:nvPr/>
        </p:nvSpPr>
        <p:spPr>
          <a:xfrm>
            <a:off x="1863970" y="96538"/>
            <a:ext cx="3878215" cy="830997"/>
          </a:xfrm>
          <a:prstGeom prst="rect">
            <a:avLst/>
          </a:prstGeom>
          <a:noFill/>
        </p:spPr>
        <p:txBody>
          <a:bodyPr wrap="square" lIns="91440" tIns="45720" rIns="91440" bIns="45720">
            <a:spAutoFit/>
          </a:bodyPr>
          <a:lstStyle/>
          <a:p>
            <a:r>
              <a:rPr lang="es-MX" sz="2400" b="1" dirty="0">
                <a:latin typeface="Ebrima" panose="02000000000000000000" pitchFamily="2" charset="0"/>
                <a:cs typeface="Open Sans" panose="020B0606030504020204" pitchFamily="34" charset="0"/>
              </a:rPr>
              <a:t>Campeonato municipal</a:t>
            </a:r>
          </a:p>
          <a:p>
            <a:r>
              <a:rPr lang="es-MX" sz="2400" b="1" dirty="0">
                <a:latin typeface="Ebrima" panose="02000000000000000000" pitchFamily="2" charset="0"/>
                <a:cs typeface="Open Sans" panose="020B0606030504020204" pitchFamily="34" charset="0"/>
              </a:rPr>
              <a:t> de Lucha Libre</a:t>
            </a:r>
            <a:endParaRPr lang="es-MX" sz="2400" dirty="0"/>
          </a:p>
        </p:txBody>
      </p:sp>
      <p:pic>
        <p:nvPicPr>
          <p:cNvPr id="22" name="Imagen 21">
            <a:extLst>
              <a:ext uri="{FF2B5EF4-FFF2-40B4-BE49-F238E27FC236}">
                <a16:creationId xmlns:a16="http://schemas.microsoft.com/office/drawing/2014/main" id="{8AA1209B-49B2-E295-A134-30E2D6E2EC9A}"/>
              </a:ext>
            </a:extLst>
          </p:cNvPr>
          <p:cNvPicPr>
            <a:picLocks noChangeAspect="1"/>
          </p:cNvPicPr>
          <p:nvPr/>
        </p:nvPicPr>
        <p:blipFill>
          <a:blip r:embed="rId2"/>
          <a:stretch>
            <a:fillRect/>
          </a:stretch>
        </p:blipFill>
        <p:spPr>
          <a:xfrm>
            <a:off x="446723" y="178393"/>
            <a:ext cx="1417247" cy="687151"/>
          </a:xfrm>
          <a:prstGeom prst="rect">
            <a:avLst/>
          </a:prstGeom>
        </p:spPr>
      </p:pic>
      <p:pic>
        <p:nvPicPr>
          <p:cNvPr id="4" name="Imagen 3">
            <a:extLst>
              <a:ext uri="{FF2B5EF4-FFF2-40B4-BE49-F238E27FC236}">
                <a16:creationId xmlns:a16="http://schemas.microsoft.com/office/drawing/2014/main" id="{4D115BD1-55F4-A1EA-1D05-941B502F2CFF}"/>
              </a:ext>
            </a:extLst>
          </p:cNvPr>
          <p:cNvPicPr>
            <a:picLocks noChangeAspect="1"/>
          </p:cNvPicPr>
          <p:nvPr/>
        </p:nvPicPr>
        <p:blipFill>
          <a:blip r:embed="rId3"/>
          <a:stretch>
            <a:fillRect/>
          </a:stretch>
        </p:blipFill>
        <p:spPr>
          <a:xfrm>
            <a:off x="5949727" y="3511278"/>
            <a:ext cx="5778858" cy="3250607"/>
          </a:xfrm>
          <a:prstGeom prst="rect">
            <a:avLst/>
          </a:prstGeom>
        </p:spPr>
      </p:pic>
      <p:pic>
        <p:nvPicPr>
          <p:cNvPr id="6" name="Imagen 5">
            <a:extLst>
              <a:ext uri="{FF2B5EF4-FFF2-40B4-BE49-F238E27FC236}">
                <a16:creationId xmlns:a16="http://schemas.microsoft.com/office/drawing/2014/main" id="{FD51D91C-415E-9234-2005-CC3DBACAEBBF}"/>
              </a:ext>
            </a:extLst>
          </p:cNvPr>
          <p:cNvPicPr>
            <a:picLocks noChangeAspect="1"/>
          </p:cNvPicPr>
          <p:nvPr/>
        </p:nvPicPr>
        <p:blipFill>
          <a:blip r:embed="rId4"/>
          <a:stretch>
            <a:fillRect/>
          </a:stretch>
        </p:blipFill>
        <p:spPr>
          <a:xfrm>
            <a:off x="5949728" y="178392"/>
            <a:ext cx="5778858" cy="3250607"/>
          </a:xfrm>
          <a:prstGeom prst="rect">
            <a:avLst/>
          </a:prstGeom>
        </p:spPr>
      </p:pic>
      <p:pic>
        <p:nvPicPr>
          <p:cNvPr id="8" name="Imagen 7">
            <a:extLst>
              <a:ext uri="{FF2B5EF4-FFF2-40B4-BE49-F238E27FC236}">
                <a16:creationId xmlns:a16="http://schemas.microsoft.com/office/drawing/2014/main" id="{3C99835F-68BB-B48A-EF7A-98B24842D150}"/>
              </a:ext>
            </a:extLst>
          </p:cNvPr>
          <p:cNvPicPr>
            <a:picLocks noChangeAspect="1"/>
          </p:cNvPicPr>
          <p:nvPr/>
        </p:nvPicPr>
        <p:blipFill>
          <a:blip r:embed="rId5"/>
          <a:stretch>
            <a:fillRect/>
          </a:stretch>
        </p:blipFill>
        <p:spPr>
          <a:xfrm>
            <a:off x="490172" y="1245895"/>
            <a:ext cx="4042310" cy="5389747"/>
          </a:xfrm>
          <a:prstGeom prst="rect">
            <a:avLst/>
          </a:prstGeom>
        </p:spPr>
      </p:pic>
      <p:pic>
        <p:nvPicPr>
          <p:cNvPr id="10" name="Imagen 9">
            <a:extLst>
              <a:ext uri="{FF2B5EF4-FFF2-40B4-BE49-F238E27FC236}">
                <a16:creationId xmlns:a16="http://schemas.microsoft.com/office/drawing/2014/main" id="{CE402303-020F-0BFF-933D-4845015B242D}"/>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61997" y="982519"/>
            <a:ext cx="5569200" cy="181848"/>
          </a:xfrm>
          <a:prstGeom prst="rect">
            <a:avLst/>
          </a:prstGeom>
        </p:spPr>
      </p:pic>
    </p:spTree>
    <p:extLst>
      <p:ext uri="{BB962C8B-B14F-4D97-AF65-F5344CB8AC3E}">
        <p14:creationId xmlns:p14="http://schemas.microsoft.com/office/powerpoint/2010/main" val="30350496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4500" advClick="0" advTm="6033">
        <p:wipe/>
      </p:transition>
    </mc:Choice>
    <mc:Fallback>
      <p:transition spd="slow" advClick="0" advTm="6033">
        <p:wip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2852B884-C7B3-7061-2BAB-9D2DB7816E31}"/>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BAA35753-B3D7-4A02-3CB9-8D6891D744F9}"/>
              </a:ext>
            </a:extLst>
          </p:cNvPr>
          <p:cNvSpPr/>
          <p:nvPr/>
        </p:nvSpPr>
        <p:spPr>
          <a:xfrm>
            <a:off x="2325934" y="291135"/>
            <a:ext cx="6766696" cy="461665"/>
          </a:xfrm>
          <a:prstGeom prst="rect">
            <a:avLst/>
          </a:prstGeom>
          <a:noFill/>
        </p:spPr>
        <p:txBody>
          <a:bodyPr wrap="square" lIns="91440" tIns="45720" rIns="91440" bIns="45720">
            <a:spAutoFit/>
          </a:bodyPr>
          <a:lstStyle/>
          <a:p>
            <a:r>
              <a:rPr lang="es-MX" sz="2400" b="1" dirty="0">
                <a:latin typeface="Ebrima" panose="02000000000000000000" pitchFamily="2" charset="0"/>
                <a:ea typeface="Century Schoolbook" panose="02040604050505020304" pitchFamily="18" charset="0"/>
                <a:cs typeface="Open Sans" panose="020B0606030504020204" pitchFamily="34" charset="0"/>
              </a:rPr>
              <a:t>Coordinación de Deporte Federado</a:t>
            </a:r>
            <a:endParaRPr lang="es-MX" sz="2400" dirty="0"/>
          </a:p>
        </p:txBody>
      </p:sp>
      <p:pic>
        <p:nvPicPr>
          <p:cNvPr id="22" name="Imagen 21">
            <a:extLst>
              <a:ext uri="{FF2B5EF4-FFF2-40B4-BE49-F238E27FC236}">
                <a16:creationId xmlns:a16="http://schemas.microsoft.com/office/drawing/2014/main" id="{FB3EFBFF-36F8-481C-7793-EE9FE9B3053F}"/>
              </a:ext>
            </a:extLst>
          </p:cNvPr>
          <p:cNvPicPr>
            <a:picLocks noChangeAspect="1"/>
          </p:cNvPicPr>
          <p:nvPr/>
        </p:nvPicPr>
        <p:blipFill>
          <a:blip r:embed="rId3"/>
          <a:stretch>
            <a:fillRect/>
          </a:stretch>
        </p:blipFill>
        <p:spPr>
          <a:xfrm>
            <a:off x="446723" y="178393"/>
            <a:ext cx="1417247" cy="687151"/>
          </a:xfrm>
          <a:prstGeom prst="rect">
            <a:avLst/>
          </a:prstGeom>
        </p:spPr>
      </p:pic>
      <p:pic>
        <p:nvPicPr>
          <p:cNvPr id="2" name="Imagen 1">
            <a:extLst>
              <a:ext uri="{FF2B5EF4-FFF2-40B4-BE49-F238E27FC236}">
                <a16:creationId xmlns:a16="http://schemas.microsoft.com/office/drawing/2014/main" id="{5C2A1AE5-D129-DD0A-A307-E248DF7D700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58653" y="978578"/>
            <a:ext cx="11574436" cy="170511"/>
          </a:xfrm>
          <a:prstGeom prst="rect">
            <a:avLst/>
          </a:prstGeom>
        </p:spPr>
      </p:pic>
      <p:sp>
        <p:nvSpPr>
          <p:cNvPr id="4" name="CuadroTexto 3">
            <a:extLst>
              <a:ext uri="{FF2B5EF4-FFF2-40B4-BE49-F238E27FC236}">
                <a16:creationId xmlns:a16="http://schemas.microsoft.com/office/drawing/2014/main" id="{C81A0E35-E2B2-1A21-D99D-4F4728B00F9C}"/>
              </a:ext>
            </a:extLst>
          </p:cNvPr>
          <p:cNvSpPr txBox="1"/>
          <p:nvPr/>
        </p:nvSpPr>
        <p:spPr>
          <a:xfrm>
            <a:off x="413238" y="1275545"/>
            <a:ext cx="11065266" cy="1938992"/>
          </a:xfrm>
          <a:prstGeom prst="rect">
            <a:avLst/>
          </a:prstGeom>
          <a:noFill/>
        </p:spPr>
        <p:txBody>
          <a:bodyPr wrap="square">
            <a:spAutoFit/>
          </a:bodyPr>
          <a:lstStyle/>
          <a:p>
            <a:pPr lvl="0"/>
            <a:r>
              <a:rPr lang="es-MX" sz="2000" b="1" dirty="0"/>
              <a:t>Eventos deportivos Federados. </a:t>
            </a:r>
            <a:r>
              <a:rPr lang="es-MX" sz="2000" dirty="0"/>
              <a:t>En coordinación con asociaciones, ligas, clubes y la iniciativa privada apoya y asesora a la realización de 11 eventos deportivos locales, regionales, nacionales e internacionales, en los que destacan el Campeonato de Surf, eventos de atletismo (carreras de Fundación </a:t>
            </a:r>
            <a:r>
              <a:rPr lang="es-MX" sz="2000" dirty="0" err="1"/>
              <a:t>RCD</a:t>
            </a:r>
            <a:r>
              <a:rPr lang="es-MX" sz="2000" dirty="0"/>
              <a:t>, de Urología, Ruba </a:t>
            </a:r>
            <a:r>
              <a:rPr lang="es-MX" sz="2000" dirty="0" err="1"/>
              <a:t>Race</a:t>
            </a:r>
            <a:r>
              <a:rPr lang="es-MX" sz="2000" dirty="0"/>
              <a:t>), Primer </a:t>
            </a:r>
            <a:r>
              <a:rPr lang="es-MX" sz="2000" dirty="0" err="1"/>
              <a:t>trival</a:t>
            </a:r>
            <a:r>
              <a:rPr lang="es-MX" sz="2000" dirty="0"/>
              <a:t> de Lima Lama, Rodando Cancún Ciclismo Montaña, Campeones Sur de Taekwondo, box, Tope de Control Halterofilia, Torneo de Softbol. La participación es de más de 5,000 deportistas.</a:t>
            </a:r>
          </a:p>
        </p:txBody>
      </p:sp>
      <p:graphicFrame>
        <p:nvGraphicFramePr>
          <p:cNvPr id="3" name="Gráfico 2">
            <a:extLst>
              <a:ext uri="{FF2B5EF4-FFF2-40B4-BE49-F238E27FC236}">
                <a16:creationId xmlns:a16="http://schemas.microsoft.com/office/drawing/2014/main" id="{798BC021-17D9-4C3A-819B-F4E2B297288E}"/>
              </a:ext>
            </a:extLst>
          </p:cNvPr>
          <p:cNvGraphicFramePr>
            <a:graphicFrameLocks/>
          </p:cNvGraphicFramePr>
          <p:nvPr>
            <p:extLst>
              <p:ext uri="{D42A27DB-BD31-4B8C-83A1-F6EECF244321}">
                <p14:modId xmlns:p14="http://schemas.microsoft.com/office/powerpoint/2010/main" val="811538558"/>
              </p:ext>
            </p:extLst>
          </p:nvPr>
        </p:nvGraphicFramePr>
        <p:xfrm>
          <a:off x="446722" y="3214537"/>
          <a:ext cx="4933800" cy="3215139"/>
        </p:xfrm>
        <a:graphic>
          <a:graphicData uri="http://schemas.openxmlformats.org/drawingml/2006/chart">
            <c:chart xmlns:c="http://schemas.openxmlformats.org/drawingml/2006/chart" xmlns:r="http://schemas.openxmlformats.org/officeDocument/2006/relationships" r:id="rId5"/>
          </a:graphicData>
        </a:graphic>
      </p:graphicFrame>
      <p:pic>
        <p:nvPicPr>
          <p:cNvPr id="6" name="Imagen 5">
            <a:extLst>
              <a:ext uri="{FF2B5EF4-FFF2-40B4-BE49-F238E27FC236}">
                <a16:creationId xmlns:a16="http://schemas.microsoft.com/office/drawing/2014/main" id="{3129BC47-9DF1-71D9-F7FA-FE6D197B6B39}"/>
              </a:ext>
            </a:extLst>
          </p:cNvPr>
          <p:cNvPicPr>
            <a:picLocks noChangeAspect="1"/>
          </p:cNvPicPr>
          <p:nvPr/>
        </p:nvPicPr>
        <p:blipFill>
          <a:blip r:embed="rId6"/>
          <a:stretch>
            <a:fillRect/>
          </a:stretch>
        </p:blipFill>
        <p:spPr>
          <a:xfrm>
            <a:off x="5887453" y="3272590"/>
            <a:ext cx="4507832" cy="3380874"/>
          </a:xfrm>
          <a:prstGeom prst="rect">
            <a:avLst/>
          </a:prstGeom>
        </p:spPr>
      </p:pic>
    </p:spTree>
    <p:custDataLst>
      <p:tags r:id="rId1"/>
    </p:custDataLst>
    <p:extLst>
      <p:ext uri="{BB962C8B-B14F-4D97-AF65-F5344CB8AC3E}">
        <p14:creationId xmlns:p14="http://schemas.microsoft.com/office/powerpoint/2010/main" val="29423850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4500" advClick="0" advTm="11711">
        <p:wipe/>
      </p:transition>
    </mc:Choice>
    <mc:Fallback>
      <p:transition spd="slow" advClick="0" advTm="11711">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20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down)">
                                      <p:cBhvr>
                                        <p:cTn id="7" dur="500"/>
                                        <p:tgtEl>
                                          <p:spTgt spid="3">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200"/>
                                  </p:stCondLst>
                                  <p:childTnLst>
                                    <p:set>
                                      <p:cBhvr>
                                        <p:cTn id="11" dur="1" fill="hold">
                                          <p:stCondLst>
                                            <p:cond delay="0"/>
                                          </p:stCondLst>
                                        </p:cTn>
                                        <p:tgtEl>
                                          <p:spTgt spid="3">
                                            <p:graphicEl>
                                              <a:chart seriesIdx="0" categoryIdx="-4" bldStep="series"/>
                                            </p:graphicEl>
                                          </p:spTgt>
                                        </p:tgtEl>
                                        <p:attrNameLst>
                                          <p:attrName>style.visibility</p:attrName>
                                        </p:attrNameLst>
                                      </p:cBhvr>
                                      <p:to>
                                        <p:strVal val="visible"/>
                                      </p:to>
                                    </p:set>
                                    <p:animEffect transition="in" filter="wipe(down)">
                                      <p:cBhvr>
                                        <p:cTn id="12" dur="500"/>
                                        <p:tgtEl>
                                          <p:spTgt spid="3">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200"/>
                                  </p:stCondLst>
                                  <p:childTnLst>
                                    <p:set>
                                      <p:cBhvr>
                                        <p:cTn id="16" dur="1" fill="hold">
                                          <p:stCondLst>
                                            <p:cond delay="0"/>
                                          </p:stCondLst>
                                        </p:cTn>
                                        <p:tgtEl>
                                          <p:spTgt spid="3">
                                            <p:graphicEl>
                                              <a:chart seriesIdx="1" categoryIdx="-4" bldStep="series"/>
                                            </p:graphicEl>
                                          </p:spTgt>
                                        </p:tgtEl>
                                        <p:attrNameLst>
                                          <p:attrName>style.visibility</p:attrName>
                                        </p:attrNameLst>
                                      </p:cBhvr>
                                      <p:to>
                                        <p:strVal val="visible"/>
                                      </p:to>
                                    </p:set>
                                    <p:animEffect transition="in" filter="wipe(down)">
                                      <p:cBhvr>
                                        <p:cTn id="17" dur="500"/>
                                        <p:tgtEl>
                                          <p:spTgt spid="3">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200"/>
                                  </p:stCondLst>
                                  <p:childTnLst>
                                    <p:set>
                                      <p:cBhvr>
                                        <p:cTn id="21" dur="1" fill="hold">
                                          <p:stCondLst>
                                            <p:cond delay="0"/>
                                          </p:stCondLst>
                                        </p:cTn>
                                        <p:tgtEl>
                                          <p:spTgt spid="3">
                                            <p:graphicEl>
                                              <a:chart seriesIdx="2" categoryIdx="-4" bldStep="series"/>
                                            </p:graphicEl>
                                          </p:spTgt>
                                        </p:tgtEl>
                                        <p:attrNameLst>
                                          <p:attrName>style.visibility</p:attrName>
                                        </p:attrNameLst>
                                      </p:cBhvr>
                                      <p:to>
                                        <p:strVal val="visible"/>
                                      </p:to>
                                    </p:set>
                                    <p:animEffect transition="in" filter="wipe(down)">
                                      <p:cBhvr>
                                        <p:cTn id="22" dur="500"/>
                                        <p:tgtEl>
                                          <p:spTgt spid="3">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Chart bld="series"/>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444188" y="668081"/>
            <a:ext cx="8744370" cy="520912"/>
          </a:xfrm>
          <a:prstGeom prst="rect">
            <a:avLst/>
          </a:prstGeom>
          <a:noFill/>
        </p:spPr>
        <p:txBody>
          <a:bodyPr wrap="square" lIns="91440" tIns="45720" rIns="91440" bIns="45720">
            <a:spAutoFit/>
          </a:bodyPr>
          <a:lstStyle/>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Coordinación de deporte Federado. </a:t>
            </a:r>
            <a:endParaRPr lang="es-MX" sz="2800" dirty="0">
              <a:latin typeface="Century Schoolbook" panose="02040604050505020304" pitchFamily="18" charset="0"/>
              <a:ea typeface="Century Schoolbook" panose="020406040505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F4884E39-133D-DBA3-F682-1D69A6E0DF99}"/>
              </a:ext>
            </a:extLst>
          </p:cNvPr>
          <p:cNvPicPr>
            <a:picLocks noChangeAspect="1"/>
          </p:cNvPicPr>
          <p:nvPr/>
        </p:nvPicPr>
        <p:blipFill>
          <a:blip r:embed="rId2"/>
          <a:stretch>
            <a:fillRect/>
          </a:stretch>
        </p:blipFill>
        <p:spPr>
          <a:xfrm>
            <a:off x="515927" y="408637"/>
            <a:ext cx="1609483" cy="780356"/>
          </a:xfrm>
          <a:prstGeom prst="rect">
            <a:avLst/>
          </a:prstGeom>
        </p:spPr>
      </p:pic>
      <p:pic>
        <p:nvPicPr>
          <p:cNvPr id="2" name="Imagen 1">
            <a:extLst>
              <a:ext uri="{FF2B5EF4-FFF2-40B4-BE49-F238E27FC236}">
                <a16:creationId xmlns:a16="http://schemas.microsoft.com/office/drawing/2014/main" id="{CDFBCB7A-B827-115C-B9FF-DA1359B74AC2}"/>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15927" y="1294801"/>
            <a:ext cx="11036027" cy="162579"/>
          </a:xfrm>
          <a:prstGeom prst="rect">
            <a:avLst/>
          </a:prstGeom>
        </p:spPr>
      </p:pic>
      <p:pic>
        <p:nvPicPr>
          <p:cNvPr id="4" name="Imagen 3">
            <a:extLst>
              <a:ext uri="{FF2B5EF4-FFF2-40B4-BE49-F238E27FC236}">
                <a16:creationId xmlns:a16="http://schemas.microsoft.com/office/drawing/2014/main" id="{19469171-98F8-9986-8E4F-B11D99F60F01}"/>
              </a:ext>
            </a:extLst>
          </p:cNvPr>
          <p:cNvPicPr>
            <a:picLocks noChangeAspect="1"/>
          </p:cNvPicPr>
          <p:nvPr/>
        </p:nvPicPr>
        <p:blipFill>
          <a:blip r:embed="rId4"/>
          <a:stretch>
            <a:fillRect/>
          </a:stretch>
        </p:blipFill>
        <p:spPr>
          <a:xfrm>
            <a:off x="6311146" y="1511051"/>
            <a:ext cx="3669215" cy="2447338"/>
          </a:xfrm>
          <a:prstGeom prst="rect">
            <a:avLst/>
          </a:prstGeom>
        </p:spPr>
      </p:pic>
      <p:pic>
        <p:nvPicPr>
          <p:cNvPr id="6" name="Imagen 5">
            <a:extLst>
              <a:ext uri="{FF2B5EF4-FFF2-40B4-BE49-F238E27FC236}">
                <a16:creationId xmlns:a16="http://schemas.microsoft.com/office/drawing/2014/main" id="{493F3A53-89A6-7599-01E1-FDB9294B8E9D}"/>
              </a:ext>
            </a:extLst>
          </p:cNvPr>
          <p:cNvPicPr>
            <a:picLocks noChangeAspect="1"/>
          </p:cNvPicPr>
          <p:nvPr/>
        </p:nvPicPr>
        <p:blipFill>
          <a:blip r:embed="rId5"/>
          <a:stretch>
            <a:fillRect/>
          </a:stretch>
        </p:blipFill>
        <p:spPr>
          <a:xfrm>
            <a:off x="1678648" y="1528556"/>
            <a:ext cx="3669215" cy="2447338"/>
          </a:xfrm>
          <a:prstGeom prst="rect">
            <a:avLst/>
          </a:prstGeom>
        </p:spPr>
      </p:pic>
      <p:pic>
        <p:nvPicPr>
          <p:cNvPr id="15" name="Imagen 14">
            <a:extLst>
              <a:ext uri="{FF2B5EF4-FFF2-40B4-BE49-F238E27FC236}">
                <a16:creationId xmlns:a16="http://schemas.microsoft.com/office/drawing/2014/main" id="{C16B108D-6043-A917-58F6-57862CA78BCF}"/>
              </a:ext>
            </a:extLst>
          </p:cNvPr>
          <p:cNvPicPr>
            <a:picLocks noChangeAspect="1"/>
          </p:cNvPicPr>
          <p:nvPr/>
        </p:nvPicPr>
        <p:blipFill>
          <a:blip r:embed="rId6"/>
          <a:stretch>
            <a:fillRect/>
          </a:stretch>
        </p:blipFill>
        <p:spPr>
          <a:xfrm>
            <a:off x="6311147" y="4148106"/>
            <a:ext cx="3669214" cy="2579087"/>
          </a:xfrm>
          <a:prstGeom prst="rect">
            <a:avLst/>
          </a:prstGeom>
        </p:spPr>
      </p:pic>
      <p:pic>
        <p:nvPicPr>
          <p:cNvPr id="23" name="Imagen 22">
            <a:extLst>
              <a:ext uri="{FF2B5EF4-FFF2-40B4-BE49-F238E27FC236}">
                <a16:creationId xmlns:a16="http://schemas.microsoft.com/office/drawing/2014/main" id="{CF1F54B3-7E69-76DB-000B-178D56D59006}"/>
              </a:ext>
            </a:extLst>
          </p:cNvPr>
          <p:cNvPicPr>
            <a:picLocks noChangeAspect="1"/>
          </p:cNvPicPr>
          <p:nvPr/>
        </p:nvPicPr>
        <p:blipFill>
          <a:blip r:embed="rId7"/>
          <a:stretch>
            <a:fillRect/>
          </a:stretch>
        </p:blipFill>
        <p:spPr>
          <a:xfrm>
            <a:off x="1678649" y="4116334"/>
            <a:ext cx="3669214" cy="2579087"/>
          </a:xfrm>
          <a:prstGeom prst="rect">
            <a:avLst/>
          </a:prstGeom>
        </p:spPr>
      </p:pic>
    </p:spTree>
    <p:extLst>
      <p:ext uri="{BB962C8B-B14F-4D97-AF65-F5344CB8AC3E}">
        <p14:creationId xmlns:p14="http://schemas.microsoft.com/office/powerpoint/2010/main" val="17006012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4500" advClick="0" advTm="6186">
        <p:wipe/>
      </p:transition>
    </mc:Choice>
    <mc:Fallback>
      <p:transition spd="slow" advClick="0" advTm="6186">
        <p:wip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DED16720-015A-C1A2-216C-4A1746A7C673}"/>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C0AD9F08-F1E5-6BBE-B617-C6474B676216}"/>
              </a:ext>
            </a:extLst>
          </p:cNvPr>
          <p:cNvSpPr/>
          <p:nvPr/>
        </p:nvSpPr>
        <p:spPr>
          <a:xfrm>
            <a:off x="2444188" y="668081"/>
            <a:ext cx="8744370" cy="520912"/>
          </a:xfrm>
          <a:prstGeom prst="rect">
            <a:avLst/>
          </a:prstGeom>
          <a:noFill/>
        </p:spPr>
        <p:txBody>
          <a:bodyPr wrap="square" lIns="91440" tIns="45720" rIns="91440" bIns="45720">
            <a:spAutoFit/>
          </a:bodyPr>
          <a:lstStyle/>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Coordinación de deporte Federado. </a:t>
            </a:r>
            <a:endParaRPr lang="es-MX" sz="2800" dirty="0">
              <a:latin typeface="Century Schoolbook" panose="02040604050505020304" pitchFamily="18" charset="0"/>
              <a:ea typeface="Century Schoolbook" panose="020406040505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56723DAC-450E-B3F3-99F3-EB56E6EADCE4}"/>
              </a:ext>
            </a:extLst>
          </p:cNvPr>
          <p:cNvPicPr>
            <a:picLocks noChangeAspect="1"/>
          </p:cNvPicPr>
          <p:nvPr/>
        </p:nvPicPr>
        <p:blipFill>
          <a:blip r:embed="rId2"/>
          <a:stretch>
            <a:fillRect/>
          </a:stretch>
        </p:blipFill>
        <p:spPr>
          <a:xfrm>
            <a:off x="515927" y="408637"/>
            <a:ext cx="1609483" cy="780356"/>
          </a:xfrm>
          <a:prstGeom prst="rect">
            <a:avLst/>
          </a:prstGeom>
        </p:spPr>
      </p:pic>
      <p:pic>
        <p:nvPicPr>
          <p:cNvPr id="2" name="Imagen 1">
            <a:extLst>
              <a:ext uri="{FF2B5EF4-FFF2-40B4-BE49-F238E27FC236}">
                <a16:creationId xmlns:a16="http://schemas.microsoft.com/office/drawing/2014/main" id="{BE80EDF0-366F-CAF9-2C7F-7F92D40F0237}"/>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515927" y="1294801"/>
            <a:ext cx="11036027" cy="162579"/>
          </a:xfrm>
          <a:prstGeom prst="rect">
            <a:avLst/>
          </a:prstGeom>
        </p:spPr>
      </p:pic>
      <p:pic>
        <p:nvPicPr>
          <p:cNvPr id="17" name="Imagen 16">
            <a:extLst>
              <a:ext uri="{FF2B5EF4-FFF2-40B4-BE49-F238E27FC236}">
                <a16:creationId xmlns:a16="http://schemas.microsoft.com/office/drawing/2014/main" id="{5A0F0AEF-5F81-5CE4-4935-53CB2EB8ADD0}"/>
              </a:ext>
            </a:extLst>
          </p:cNvPr>
          <p:cNvPicPr>
            <a:picLocks noChangeAspect="1"/>
          </p:cNvPicPr>
          <p:nvPr/>
        </p:nvPicPr>
        <p:blipFill>
          <a:blip r:embed="rId4"/>
          <a:stretch>
            <a:fillRect/>
          </a:stretch>
        </p:blipFill>
        <p:spPr>
          <a:xfrm>
            <a:off x="4460417" y="2468005"/>
            <a:ext cx="4395537" cy="3296653"/>
          </a:xfrm>
          <a:prstGeom prst="rect">
            <a:avLst/>
          </a:prstGeom>
        </p:spPr>
      </p:pic>
      <p:pic>
        <p:nvPicPr>
          <p:cNvPr id="19" name="Imagen 18">
            <a:extLst>
              <a:ext uri="{FF2B5EF4-FFF2-40B4-BE49-F238E27FC236}">
                <a16:creationId xmlns:a16="http://schemas.microsoft.com/office/drawing/2014/main" id="{2ABAF0EB-CAC7-1B9B-608B-0CEE4C0AD596}"/>
              </a:ext>
            </a:extLst>
          </p:cNvPr>
          <p:cNvPicPr>
            <a:picLocks noChangeAspect="1"/>
          </p:cNvPicPr>
          <p:nvPr/>
        </p:nvPicPr>
        <p:blipFill>
          <a:blip r:embed="rId5"/>
          <a:stretch>
            <a:fillRect/>
          </a:stretch>
        </p:blipFill>
        <p:spPr>
          <a:xfrm>
            <a:off x="8968462" y="2468005"/>
            <a:ext cx="2483780" cy="3296653"/>
          </a:xfrm>
          <a:prstGeom prst="rect">
            <a:avLst/>
          </a:prstGeom>
        </p:spPr>
      </p:pic>
      <p:pic>
        <p:nvPicPr>
          <p:cNvPr id="26" name="Imagen 25">
            <a:extLst>
              <a:ext uri="{FF2B5EF4-FFF2-40B4-BE49-F238E27FC236}">
                <a16:creationId xmlns:a16="http://schemas.microsoft.com/office/drawing/2014/main" id="{73F3ADA8-A965-AA44-6F36-FBAA6ACA0EC7}"/>
              </a:ext>
            </a:extLst>
          </p:cNvPr>
          <p:cNvPicPr>
            <a:picLocks noChangeAspect="1"/>
          </p:cNvPicPr>
          <p:nvPr/>
        </p:nvPicPr>
        <p:blipFill>
          <a:blip r:embed="rId6"/>
          <a:stretch>
            <a:fillRect/>
          </a:stretch>
        </p:blipFill>
        <p:spPr>
          <a:xfrm>
            <a:off x="276034" y="2468005"/>
            <a:ext cx="4081950" cy="3296653"/>
          </a:xfrm>
          <a:prstGeom prst="rect">
            <a:avLst/>
          </a:prstGeom>
        </p:spPr>
      </p:pic>
    </p:spTree>
    <p:extLst>
      <p:ext uri="{BB962C8B-B14F-4D97-AF65-F5344CB8AC3E}">
        <p14:creationId xmlns:p14="http://schemas.microsoft.com/office/powerpoint/2010/main" val="22687584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4500" advClick="0" advTm="5241">
        <p:wipe/>
      </p:transition>
    </mc:Choice>
    <mc:Fallback>
      <p:transition spd="slow" advClick="0" advTm="5241">
        <p:wip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p:cNvGrpSpPr/>
        <p:nvPr/>
      </p:nvGrpSpPr>
      <p:grpSpPr>
        <a:xfrm>
          <a:off x="0" y="0"/>
          <a:ext cx="0" cy="0"/>
          <a:chOff x="0" y="0"/>
          <a:chExt cx="0" cy="0"/>
        </a:xfrm>
      </p:grpSpPr>
      <p:sp>
        <p:nvSpPr>
          <p:cNvPr id="11" name="CuadroTexto 10">
            <a:extLst>
              <a:ext uri="{FF2B5EF4-FFF2-40B4-BE49-F238E27FC236}">
                <a16:creationId xmlns:a16="http://schemas.microsoft.com/office/drawing/2014/main" id="{7B46D283-C0D3-18A9-DC3D-173A3B4673D4}"/>
              </a:ext>
            </a:extLst>
          </p:cNvPr>
          <p:cNvSpPr txBox="1"/>
          <p:nvPr/>
        </p:nvSpPr>
        <p:spPr>
          <a:xfrm>
            <a:off x="393905" y="2166309"/>
            <a:ext cx="2719166" cy="3323987"/>
          </a:xfrm>
          <a:prstGeom prst="rect">
            <a:avLst/>
          </a:prstGeom>
          <a:noFill/>
        </p:spPr>
        <p:txBody>
          <a:bodyPr wrap="square">
            <a:spAutoFit/>
          </a:bodyPr>
          <a:lstStyle/>
          <a:p>
            <a:pPr algn="just"/>
            <a:r>
              <a:rPr lang="es-MX" sz="2100" b="1" dirty="0">
                <a:latin typeface="Ebrima" panose="02000000000000000000" pitchFamily="2" charset="0"/>
                <a:ea typeface="Ebrima" panose="02000000000000000000" pitchFamily="2" charset="0"/>
                <a:cs typeface="Ebrima" panose="02000000000000000000" pitchFamily="2" charset="0"/>
              </a:rPr>
              <a:t>Propósito (Instituto </a:t>
            </a:r>
          </a:p>
          <a:p>
            <a:pPr algn="just"/>
            <a:r>
              <a:rPr lang="es-MX" sz="2100" b="1" dirty="0">
                <a:latin typeface="Ebrima" panose="02000000000000000000" pitchFamily="2" charset="0"/>
                <a:ea typeface="Ebrima" panose="02000000000000000000" pitchFamily="2" charset="0"/>
                <a:cs typeface="Ebrima" panose="02000000000000000000" pitchFamily="2" charset="0"/>
              </a:rPr>
              <a:t>Del Deporte)</a:t>
            </a:r>
          </a:p>
          <a:p>
            <a:pPr algn="just"/>
            <a:r>
              <a:rPr lang="es-MX" sz="2100" dirty="0">
                <a:latin typeface="Ebrima" panose="02000000000000000000" pitchFamily="2" charset="0"/>
                <a:ea typeface="Ebrima" panose="02000000000000000000" pitchFamily="2" charset="0"/>
                <a:cs typeface="Ebrima" panose="02000000000000000000" pitchFamily="2" charset="0"/>
              </a:rPr>
              <a:t>Las ciudadanas y los ciudadanos del Municipio de Benito Juárez participan regularmente en las actividades físicas y recreativas del Instituto del Deporte.</a:t>
            </a:r>
          </a:p>
        </p:txBody>
      </p:sp>
      <p:sp>
        <p:nvSpPr>
          <p:cNvPr id="13" name="CuadroTexto 12">
            <a:extLst>
              <a:ext uri="{FF2B5EF4-FFF2-40B4-BE49-F238E27FC236}">
                <a16:creationId xmlns:a16="http://schemas.microsoft.com/office/drawing/2014/main" id="{893C12DD-248C-E8B3-30B2-2FDBA6AFCD23}"/>
              </a:ext>
            </a:extLst>
          </p:cNvPr>
          <p:cNvSpPr txBox="1"/>
          <p:nvPr/>
        </p:nvSpPr>
        <p:spPr>
          <a:xfrm>
            <a:off x="3023475" y="479629"/>
            <a:ext cx="8087069" cy="446276"/>
          </a:xfrm>
          <a:prstGeom prst="rect">
            <a:avLst/>
          </a:prstGeom>
          <a:noFill/>
        </p:spPr>
        <p:txBody>
          <a:bodyPr wrap="square">
            <a:spAutoFit/>
          </a:bodyPr>
          <a:lstStyle/>
          <a:p>
            <a:r>
              <a:rPr lang="es-MX" sz="2300" b="1" dirty="0">
                <a:solidFill>
                  <a:schemeClr val="accent1">
                    <a:lumMod val="50000"/>
                  </a:schemeClr>
                </a:solidFill>
                <a:latin typeface="Ebrima" panose="02000000000000000000" pitchFamily="2" charset="0"/>
                <a:ea typeface="Ebrima" panose="02000000000000000000" pitchFamily="2" charset="0"/>
                <a:cs typeface="Ebrima" panose="02000000000000000000" pitchFamily="2" charset="0"/>
              </a:rPr>
              <a:t>EJE 3 E-</a:t>
            </a:r>
            <a:r>
              <a:rPr lang="es-MX" sz="2300" b="1" dirty="0" err="1">
                <a:solidFill>
                  <a:schemeClr val="accent1">
                    <a:lumMod val="50000"/>
                  </a:schemeClr>
                </a:solidFill>
                <a:latin typeface="Ebrima" panose="02000000000000000000" pitchFamily="2" charset="0"/>
                <a:ea typeface="Ebrima" panose="02000000000000000000" pitchFamily="2" charset="0"/>
                <a:cs typeface="Ebrima" panose="02000000000000000000" pitchFamily="2" charset="0"/>
              </a:rPr>
              <a:t>PPA</a:t>
            </a:r>
            <a:r>
              <a:rPr lang="es-MX" sz="2300" b="1" dirty="0">
                <a:solidFill>
                  <a:schemeClr val="accent1">
                    <a:lumMod val="50000"/>
                  </a:schemeClr>
                </a:solidFill>
                <a:latin typeface="Ebrima" panose="02000000000000000000" pitchFamily="2" charset="0"/>
                <a:ea typeface="Ebrima" panose="02000000000000000000" pitchFamily="2" charset="0"/>
                <a:cs typeface="Ebrima" panose="02000000000000000000" pitchFamily="2" charset="0"/>
              </a:rPr>
              <a:t> 3.3 PROGRAMA “DEPORTE SIN LÍMITES”</a:t>
            </a:r>
          </a:p>
        </p:txBody>
      </p:sp>
      <p:pic>
        <p:nvPicPr>
          <p:cNvPr id="30" name="Imagen 29">
            <a:extLst>
              <a:ext uri="{FF2B5EF4-FFF2-40B4-BE49-F238E27FC236}">
                <a16:creationId xmlns:a16="http://schemas.microsoft.com/office/drawing/2014/main" id="{9E01908C-FB74-FF7B-7100-D60670EFF6BC}"/>
              </a:ext>
            </a:extLst>
          </p:cNvPr>
          <p:cNvPicPr>
            <a:picLocks noChangeAspect="1"/>
          </p:cNvPicPr>
          <p:nvPr/>
        </p:nvPicPr>
        <p:blipFill>
          <a:blip r:embed="rId4"/>
          <a:stretch>
            <a:fillRect/>
          </a:stretch>
        </p:blipFill>
        <p:spPr>
          <a:xfrm>
            <a:off x="562044" y="221494"/>
            <a:ext cx="1799259" cy="872831"/>
          </a:xfrm>
          <a:prstGeom prst="rect">
            <a:avLst/>
          </a:prstGeom>
        </p:spPr>
      </p:pic>
      <p:pic>
        <p:nvPicPr>
          <p:cNvPr id="2" name="Imagen 1">
            <a:extLst>
              <a:ext uri="{FF2B5EF4-FFF2-40B4-BE49-F238E27FC236}">
                <a16:creationId xmlns:a16="http://schemas.microsoft.com/office/drawing/2014/main" id="{EE3C9586-D6F8-85DB-0146-4A964195E89E}"/>
              </a:ext>
            </a:extLst>
          </p:cNvPr>
          <p:cNvPicPr>
            <a:picLocks noChangeAspect="1"/>
          </p:cNvPicPr>
          <p:nvPr/>
        </p:nvPicPr>
        <p:blipFill>
          <a:blip r:embed="rId5"/>
          <a:stretch>
            <a:fillRect/>
          </a:stretch>
        </p:blipFill>
        <p:spPr>
          <a:xfrm>
            <a:off x="393905" y="1194076"/>
            <a:ext cx="11036027" cy="162579"/>
          </a:xfrm>
          <a:prstGeom prst="rect">
            <a:avLst/>
          </a:prstGeom>
          <a:noFill/>
        </p:spPr>
      </p:pic>
      <p:graphicFrame>
        <p:nvGraphicFramePr>
          <p:cNvPr id="3" name="Gráfico 2">
            <a:extLst>
              <a:ext uri="{FF2B5EF4-FFF2-40B4-BE49-F238E27FC236}">
                <a16:creationId xmlns:a16="http://schemas.microsoft.com/office/drawing/2014/main" id="{47A4E280-7BCD-470C-A7A6-61B7E6FC5F99}"/>
              </a:ext>
            </a:extLst>
          </p:cNvPr>
          <p:cNvGraphicFramePr>
            <a:graphicFrameLocks/>
          </p:cNvGraphicFramePr>
          <p:nvPr>
            <p:extLst>
              <p:ext uri="{D42A27DB-BD31-4B8C-83A1-F6EECF244321}">
                <p14:modId xmlns:p14="http://schemas.microsoft.com/office/powerpoint/2010/main" val="1115197592"/>
              </p:ext>
            </p:extLst>
          </p:nvPr>
        </p:nvGraphicFramePr>
        <p:xfrm>
          <a:off x="2998720" y="1624827"/>
          <a:ext cx="8431212" cy="5047056"/>
        </p:xfrm>
        <a:graphic>
          <a:graphicData uri="http://schemas.openxmlformats.org/drawingml/2006/chart">
            <c:chart xmlns:c="http://schemas.openxmlformats.org/drawingml/2006/chart" xmlns:r="http://schemas.openxmlformats.org/officeDocument/2006/relationships" r:id="rId6"/>
          </a:graphicData>
        </a:graphic>
      </p:graphicFrame>
    </p:spTree>
    <p:custDataLst>
      <p:tags r:id="rId1"/>
    </p:custDataLst>
    <p:extLst>
      <p:ext uri="{BB962C8B-B14F-4D97-AF65-F5344CB8AC3E}">
        <p14:creationId xmlns:p14="http://schemas.microsoft.com/office/powerpoint/2010/main" val="311511054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p14:dur="100" advClick="0" advTm="20474"/>
    </mc:Choice>
    <mc:Fallback>
      <p:transition advClick="0" advTm="2047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30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down)">
                                      <p:cBhvr>
                                        <p:cTn id="7" dur="1200"/>
                                        <p:tgtEl>
                                          <p:spTgt spid="3">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300"/>
                                  </p:stCondLst>
                                  <p:childTnLst>
                                    <p:set>
                                      <p:cBhvr>
                                        <p:cTn id="11" dur="1" fill="hold">
                                          <p:stCondLst>
                                            <p:cond delay="0"/>
                                          </p:stCondLst>
                                        </p:cTn>
                                        <p:tgtEl>
                                          <p:spTgt spid="3">
                                            <p:graphicEl>
                                              <a:chart seriesIdx="0" categoryIdx="-4" bldStep="series"/>
                                            </p:graphicEl>
                                          </p:spTgt>
                                        </p:tgtEl>
                                        <p:attrNameLst>
                                          <p:attrName>style.visibility</p:attrName>
                                        </p:attrNameLst>
                                      </p:cBhvr>
                                      <p:to>
                                        <p:strVal val="visible"/>
                                      </p:to>
                                    </p:set>
                                    <p:animEffect transition="in" filter="wipe(down)">
                                      <p:cBhvr>
                                        <p:cTn id="12" dur="1200"/>
                                        <p:tgtEl>
                                          <p:spTgt spid="3">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300"/>
                                  </p:stCondLst>
                                  <p:childTnLst>
                                    <p:set>
                                      <p:cBhvr>
                                        <p:cTn id="16" dur="1" fill="hold">
                                          <p:stCondLst>
                                            <p:cond delay="0"/>
                                          </p:stCondLst>
                                        </p:cTn>
                                        <p:tgtEl>
                                          <p:spTgt spid="3">
                                            <p:graphicEl>
                                              <a:chart seriesIdx="1" categoryIdx="-4" bldStep="series"/>
                                            </p:graphicEl>
                                          </p:spTgt>
                                        </p:tgtEl>
                                        <p:attrNameLst>
                                          <p:attrName>style.visibility</p:attrName>
                                        </p:attrNameLst>
                                      </p:cBhvr>
                                      <p:to>
                                        <p:strVal val="visible"/>
                                      </p:to>
                                    </p:set>
                                    <p:animEffect transition="in" filter="wipe(down)">
                                      <p:cBhvr>
                                        <p:cTn id="17" dur="1200"/>
                                        <p:tgtEl>
                                          <p:spTgt spid="3">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300"/>
                                  </p:stCondLst>
                                  <p:childTnLst>
                                    <p:set>
                                      <p:cBhvr>
                                        <p:cTn id="21" dur="1" fill="hold">
                                          <p:stCondLst>
                                            <p:cond delay="0"/>
                                          </p:stCondLst>
                                        </p:cTn>
                                        <p:tgtEl>
                                          <p:spTgt spid="3">
                                            <p:graphicEl>
                                              <a:chart seriesIdx="2" categoryIdx="-4" bldStep="series"/>
                                            </p:graphicEl>
                                          </p:spTgt>
                                        </p:tgtEl>
                                        <p:attrNameLst>
                                          <p:attrName>style.visibility</p:attrName>
                                        </p:attrNameLst>
                                      </p:cBhvr>
                                      <p:to>
                                        <p:strVal val="visible"/>
                                      </p:to>
                                    </p:set>
                                    <p:animEffect transition="in" filter="wipe(down)">
                                      <p:cBhvr>
                                        <p:cTn id="22" dur="1200"/>
                                        <p:tgtEl>
                                          <p:spTgt spid="3">
                                            <p:graphicEl>
                                              <a:chart seriesIdx="2" categoryIdx="-4" bldStep="series"/>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300"/>
                                  </p:stCondLst>
                                  <p:childTnLst>
                                    <p:set>
                                      <p:cBhvr>
                                        <p:cTn id="26" dur="1" fill="hold">
                                          <p:stCondLst>
                                            <p:cond delay="0"/>
                                          </p:stCondLst>
                                        </p:cTn>
                                        <p:tgtEl>
                                          <p:spTgt spid="3">
                                            <p:graphicEl>
                                              <a:chart seriesIdx="3" categoryIdx="-4" bldStep="series"/>
                                            </p:graphicEl>
                                          </p:spTgt>
                                        </p:tgtEl>
                                        <p:attrNameLst>
                                          <p:attrName>style.visibility</p:attrName>
                                        </p:attrNameLst>
                                      </p:cBhvr>
                                      <p:to>
                                        <p:strVal val="visible"/>
                                      </p:to>
                                    </p:set>
                                    <p:animEffect transition="in" filter="wipe(down)">
                                      <p:cBhvr>
                                        <p:cTn id="27" dur="1200"/>
                                        <p:tgtEl>
                                          <p:spTgt spid="3">
                                            <p:graphicEl>
                                              <a:chart seriesIdx="3" categoryIdx="-4" bldStep="series"/>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300"/>
                                  </p:stCondLst>
                                  <p:childTnLst>
                                    <p:set>
                                      <p:cBhvr>
                                        <p:cTn id="31" dur="1" fill="hold">
                                          <p:stCondLst>
                                            <p:cond delay="0"/>
                                          </p:stCondLst>
                                        </p:cTn>
                                        <p:tgtEl>
                                          <p:spTgt spid="3">
                                            <p:graphicEl>
                                              <a:chart seriesIdx="4" categoryIdx="-4" bldStep="series"/>
                                            </p:graphicEl>
                                          </p:spTgt>
                                        </p:tgtEl>
                                        <p:attrNameLst>
                                          <p:attrName>style.visibility</p:attrName>
                                        </p:attrNameLst>
                                      </p:cBhvr>
                                      <p:to>
                                        <p:strVal val="visible"/>
                                      </p:to>
                                    </p:set>
                                    <p:animEffect transition="in" filter="wipe(down)">
                                      <p:cBhvr>
                                        <p:cTn id="32" dur="1200"/>
                                        <p:tgtEl>
                                          <p:spTgt spid="3">
                                            <p:graphicEl>
                                              <a:chart seriesIdx="4" categoryIdx="-4" bldStep="series"/>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300"/>
                                  </p:stCondLst>
                                  <p:childTnLst>
                                    <p:set>
                                      <p:cBhvr>
                                        <p:cTn id="36" dur="1" fill="hold">
                                          <p:stCondLst>
                                            <p:cond delay="0"/>
                                          </p:stCondLst>
                                        </p:cTn>
                                        <p:tgtEl>
                                          <p:spTgt spid="3">
                                            <p:graphicEl>
                                              <a:chart seriesIdx="5" categoryIdx="-4" bldStep="series"/>
                                            </p:graphicEl>
                                          </p:spTgt>
                                        </p:tgtEl>
                                        <p:attrNameLst>
                                          <p:attrName>style.visibility</p:attrName>
                                        </p:attrNameLst>
                                      </p:cBhvr>
                                      <p:to>
                                        <p:strVal val="visible"/>
                                      </p:to>
                                    </p:set>
                                    <p:animEffect transition="in" filter="wipe(down)">
                                      <p:cBhvr>
                                        <p:cTn id="37" dur="1200"/>
                                        <p:tgtEl>
                                          <p:spTgt spid="3">
                                            <p:graphicEl>
                                              <a:chart seriesIdx="5"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uiExpand="1">
        <p:bldSub>
          <a:bldChart bld="series"/>
        </p:bldSub>
      </p:bldGraphic>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11991D62-8B5A-3575-3B17-54CB7D56044B}"/>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01947C26-08E6-FA6F-BC4E-970872D5E46B}"/>
              </a:ext>
            </a:extLst>
          </p:cNvPr>
          <p:cNvSpPr/>
          <p:nvPr/>
        </p:nvSpPr>
        <p:spPr>
          <a:xfrm>
            <a:off x="2390274" y="313785"/>
            <a:ext cx="9285799" cy="981935"/>
          </a:xfrm>
          <a:prstGeom prst="rect">
            <a:avLst/>
          </a:prstGeom>
          <a:noFill/>
        </p:spPr>
        <p:txBody>
          <a:bodyPr wrap="square" lIns="91440" tIns="45720" rIns="91440" bIns="45720">
            <a:spAutoFit/>
          </a:bodyPr>
          <a:lstStyle/>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Evento Conmemorativo al desfile del 20 de Noviembre</a:t>
            </a:r>
            <a:endParaRPr lang="es-MX" sz="2800" dirty="0">
              <a:latin typeface="Century Schoolbook" panose="02040604050505020304" pitchFamily="18" charset="0"/>
              <a:ea typeface="Century Schoolbook" panose="020406040505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39DD22A3-0BDB-0BDA-B6B1-92715AE50EB7}"/>
              </a:ext>
            </a:extLst>
          </p:cNvPr>
          <p:cNvPicPr>
            <a:picLocks noChangeAspect="1"/>
          </p:cNvPicPr>
          <p:nvPr/>
        </p:nvPicPr>
        <p:blipFill>
          <a:blip r:embed="rId2"/>
          <a:stretch>
            <a:fillRect/>
          </a:stretch>
        </p:blipFill>
        <p:spPr>
          <a:xfrm>
            <a:off x="515927" y="408637"/>
            <a:ext cx="1609483" cy="780356"/>
          </a:xfrm>
          <a:prstGeom prst="rect">
            <a:avLst/>
          </a:prstGeom>
        </p:spPr>
      </p:pic>
      <p:pic>
        <p:nvPicPr>
          <p:cNvPr id="3" name="Imagen 2">
            <a:extLst>
              <a:ext uri="{FF2B5EF4-FFF2-40B4-BE49-F238E27FC236}">
                <a16:creationId xmlns:a16="http://schemas.microsoft.com/office/drawing/2014/main" id="{1FD84423-80E4-9842-0AEE-10B25DED138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08773" y="1321690"/>
            <a:ext cx="11034716" cy="158511"/>
          </a:xfrm>
          <a:prstGeom prst="rect">
            <a:avLst/>
          </a:prstGeom>
        </p:spPr>
      </p:pic>
      <p:sp>
        <p:nvSpPr>
          <p:cNvPr id="5" name="CuadroTexto 4">
            <a:extLst>
              <a:ext uri="{FF2B5EF4-FFF2-40B4-BE49-F238E27FC236}">
                <a16:creationId xmlns:a16="http://schemas.microsoft.com/office/drawing/2014/main" id="{F11578AF-3421-7E5D-9E25-64AC55112AE0}"/>
              </a:ext>
            </a:extLst>
          </p:cNvPr>
          <p:cNvSpPr txBox="1"/>
          <p:nvPr/>
        </p:nvSpPr>
        <p:spPr>
          <a:xfrm>
            <a:off x="336884" y="1711616"/>
            <a:ext cx="4443663" cy="5016758"/>
          </a:xfrm>
          <a:prstGeom prst="rect">
            <a:avLst/>
          </a:prstGeom>
          <a:noFill/>
        </p:spPr>
        <p:txBody>
          <a:bodyPr wrap="square">
            <a:spAutoFit/>
          </a:bodyPr>
          <a:lstStyle/>
          <a:p>
            <a:r>
              <a:rPr lang="es-MX" sz="2000" b="1" dirty="0"/>
              <a:t>Evento conmemorativo al 20 de Noviembre.    </a:t>
            </a:r>
            <a:r>
              <a:rPr lang="es-MX" sz="2000" dirty="0"/>
              <a:t>Se realiza un evento cívico en conmemoración del día de la Revolución Mexicana, en la explanada del ayuntamiento en donde participaron miembros de ejército Mexicano, de Seguridad Pública, elementos de Tránsito, Bomberos, universidades y preparatorias como Bachilleres II, III, IV, CECyTE I, II, III, IV, Conalep I, II, III, IV, Universidad de la </a:t>
            </a:r>
            <a:r>
              <a:rPr lang="es-MX" sz="2000" dirty="0" err="1"/>
              <a:t>UQROO</a:t>
            </a:r>
            <a:r>
              <a:rPr lang="es-MX" sz="2000" dirty="0"/>
              <a:t>, Universidad Politécnica, Universidad Pericial, Instituto Galardones sin Frontera (Enfermeras), Universidad </a:t>
            </a:r>
            <a:r>
              <a:rPr lang="es-MX" sz="2000" dirty="0" err="1"/>
              <a:t>U.T</a:t>
            </a:r>
            <a:r>
              <a:rPr lang="es-MX" sz="2000" dirty="0"/>
              <a:t>, Centro Regional de Educación Normal Unidad Cancún. Mas de 1500 participantes.</a:t>
            </a:r>
          </a:p>
        </p:txBody>
      </p:sp>
      <p:pic>
        <p:nvPicPr>
          <p:cNvPr id="6" name="Imagen 5">
            <a:extLst>
              <a:ext uri="{FF2B5EF4-FFF2-40B4-BE49-F238E27FC236}">
                <a16:creationId xmlns:a16="http://schemas.microsoft.com/office/drawing/2014/main" id="{1C3C9B5F-0B5B-5BA6-C4E6-1E696AB0911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0547" y="1824907"/>
            <a:ext cx="7083009" cy="4719308"/>
          </a:xfrm>
          <a:prstGeom prst="rect">
            <a:avLst/>
          </a:prstGeom>
          <a:noFill/>
          <a:ln>
            <a:noFill/>
          </a:ln>
        </p:spPr>
      </p:pic>
    </p:spTree>
    <p:extLst>
      <p:ext uri="{BB962C8B-B14F-4D97-AF65-F5344CB8AC3E}">
        <p14:creationId xmlns:p14="http://schemas.microsoft.com/office/powerpoint/2010/main" val="137992145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4500" advClick="0" advTm="9164">
        <p:wipe/>
      </p:transition>
    </mc:Choice>
    <mc:Fallback>
      <p:transition spd="slow" advClick="0" advTm="9164">
        <p:wip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4B5AE8B8-1CD3-172C-E379-B53FFE5918F5}"/>
            </a:ext>
          </a:extLst>
        </p:cNvPr>
        <p:cNvGrpSpPr/>
        <p:nvPr/>
      </p:nvGrpSpPr>
      <p:grpSpPr>
        <a:xfrm>
          <a:off x="0" y="0"/>
          <a:ext cx="0" cy="0"/>
          <a:chOff x="0" y="0"/>
          <a:chExt cx="0" cy="0"/>
        </a:xfrm>
      </p:grpSpPr>
      <p:sp>
        <p:nvSpPr>
          <p:cNvPr id="9" name="Rectángulo 8">
            <a:extLst>
              <a:ext uri="{FF2B5EF4-FFF2-40B4-BE49-F238E27FC236}">
                <a16:creationId xmlns:a16="http://schemas.microsoft.com/office/drawing/2014/main" id="{A525C193-075A-DCB7-7849-ADB24335D5EE}"/>
              </a:ext>
            </a:extLst>
          </p:cNvPr>
          <p:cNvSpPr/>
          <p:nvPr/>
        </p:nvSpPr>
        <p:spPr>
          <a:xfrm>
            <a:off x="2390274" y="313785"/>
            <a:ext cx="9285799" cy="981935"/>
          </a:xfrm>
          <a:prstGeom prst="rect">
            <a:avLst/>
          </a:prstGeom>
          <a:noFill/>
        </p:spPr>
        <p:txBody>
          <a:bodyPr wrap="square" lIns="91440" tIns="45720" rIns="91440" bIns="45720">
            <a:spAutoFit/>
          </a:bodyPr>
          <a:lstStyle/>
          <a:p>
            <a:pPr algn="just">
              <a:lnSpc>
                <a:spcPct val="107000"/>
              </a:lnSpc>
              <a:spcAft>
                <a:spcPts val="800"/>
              </a:spcAft>
            </a:pPr>
            <a:r>
              <a:rPr lang="es-MX" sz="2800" b="1" dirty="0">
                <a:latin typeface="Ebrima" panose="02000000000000000000" pitchFamily="2" charset="0"/>
                <a:ea typeface="Century Schoolbook" panose="02040604050505020304" pitchFamily="18" charset="0"/>
                <a:cs typeface="Times New Roman" panose="02020603050405020304" pitchFamily="18" charset="0"/>
              </a:rPr>
              <a:t>Evento Conmemorativo al desfile del 20 de Noviembre</a:t>
            </a:r>
            <a:endParaRPr lang="es-MX" sz="2800" dirty="0">
              <a:latin typeface="Century Schoolbook" panose="02040604050505020304" pitchFamily="18" charset="0"/>
              <a:ea typeface="Century Schoolbook" panose="02040604050505020304" pitchFamily="18" charset="0"/>
              <a:cs typeface="Times New Roman" panose="02020603050405020304" pitchFamily="18" charset="0"/>
            </a:endParaRPr>
          </a:p>
        </p:txBody>
      </p:sp>
      <p:pic>
        <p:nvPicPr>
          <p:cNvPr id="7" name="Imagen 6">
            <a:extLst>
              <a:ext uri="{FF2B5EF4-FFF2-40B4-BE49-F238E27FC236}">
                <a16:creationId xmlns:a16="http://schemas.microsoft.com/office/drawing/2014/main" id="{A32830A6-FE61-F67B-2CE9-82D9774E321B}"/>
              </a:ext>
            </a:extLst>
          </p:cNvPr>
          <p:cNvPicPr>
            <a:picLocks noChangeAspect="1"/>
          </p:cNvPicPr>
          <p:nvPr/>
        </p:nvPicPr>
        <p:blipFill>
          <a:blip r:embed="rId2"/>
          <a:stretch>
            <a:fillRect/>
          </a:stretch>
        </p:blipFill>
        <p:spPr>
          <a:xfrm>
            <a:off x="515927" y="408637"/>
            <a:ext cx="1609483" cy="780356"/>
          </a:xfrm>
          <a:prstGeom prst="rect">
            <a:avLst/>
          </a:prstGeom>
        </p:spPr>
      </p:pic>
      <p:pic>
        <p:nvPicPr>
          <p:cNvPr id="3" name="Imagen 2">
            <a:extLst>
              <a:ext uri="{FF2B5EF4-FFF2-40B4-BE49-F238E27FC236}">
                <a16:creationId xmlns:a16="http://schemas.microsoft.com/office/drawing/2014/main" id="{493CB146-5CED-1490-9DAE-D8EB362E2934}"/>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08773" y="1321690"/>
            <a:ext cx="11034716" cy="158511"/>
          </a:xfrm>
          <a:prstGeom prst="rect">
            <a:avLst/>
          </a:prstGeom>
        </p:spPr>
      </p:pic>
      <p:pic>
        <p:nvPicPr>
          <p:cNvPr id="2" name="Imagen 1">
            <a:extLst>
              <a:ext uri="{FF2B5EF4-FFF2-40B4-BE49-F238E27FC236}">
                <a16:creationId xmlns:a16="http://schemas.microsoft.com/office/drawing/2014/main" id="{729FFFCD-C759-9050-77FB-DBBCE998CA8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21" y="2031757"/>
            <a:ext cx="5070876" cy="3803966"/>
          </a:xfrm>
          <a:prstGeom prst="rect">
            <a:avLst/>
          </a:prstGeom>
          <a:noFill/>
          <a:ln>
            <a:noFill/>
          </a:ln>
        </p:spPr>
      </p:pic>
      <p:pic>
        <p:nvPicPr>
          <p:cNvPr id="8" name="Imagen 7">
            <a:extLst>
              <a:ext uri="{FF2B5EF4-FFF2-40B4-BE49-F238E27FC236}">
                <a16:creationId xmlns:a16="http://schemas.microsoft.com/office/drawing/2014/main" id="{7637B323-C429-804F-7AA2-1FBD218E57F3}"/>
              </a:ext>
            </a:extLst>
          </p:cNvPr>
          <p:cNvPicPr>
            <a:picLocks noChangeAspect="1"/>
          </p:cNvPicPr>
          <p:nvPr/>
        </p:nvPicPr>
        <p:blipFill>
          <a:blip r:embed="rId5"/>
          <a:stretch>
            <a:fillRect/>
          </a:stretch>
        </p:blipFill>
        <p:spPr>
          <a:xfrm>
            <a:off x="8540834" y="4186989"/>
            <a:ext cx="3448448" cy="2042128"/>
          </a:xfrm>
          <a:prstGeom prst="rect">
            <a:avLst/>
          </a:prstGeom>
        </p:spPr>
      </p:pic>
      <p:pic>
        <p:nvPicPr>
          <p:cNvPr id="11" name="Imagen 10">
            <a:extLst>
              <a:ext uri="{FF2B5EF4-FFF2-40B4-BE49-F238E27FC236}">
                <a16:creationId xmlns:a16="http://schemas.microsoft.com/office/drawing/2014/main" id="{5BAE570D-4250-308C-281D-80521D46BF90}"/>
              </a:ext>
            </a:extLst>
          </p:cNvPr>
          <p:cNvPicPr>
            <a:picLocks noChangeAspect="1"/>
          </p:cNvPicPr>
          <p:nvPr/>
        </p:nvPicPr>
        <p:blipFill>
          <a:blip r:embed="rId6"/>
          <a:stretch>
            <a:fillRect/>
          </a:stretch>
        </p:blipFill>
        <p:spPr>
          <a:xfrm>
            <a:off x="8583754" y="1736073"/>
            <a:ext cx="3403546" cy="2042128"/>
          </a:xfrm>
          <a:prstGeom prst="rect">
            <a:avLst/>
          </a:prstGeom>
        </p:spPr>
      </p:pic>
      <p:pic>
        <p:nvPicPr>
          <p:cNvPr id="13" name="Imagen 12">
            <a:extLst>
              <a:ext uri="{FF2B5EF4-FFF2-40B4-BE49-F238E27FC236}">
                <a16:creationId xmlns:a16="http://schemas.microsoft.com/office/drawing/2014/main" id="{12537E9A-AF17-1C56-72F9-019625195DDE}"/>
              </a:ext>
            </a:extLst>
          </p:cNvPr>
          <p:cNvPicPr>
            <a:picLocks noChangeAspect="1"/>
          </p:cNvPicPr>
          <p:nvPr/>
        </p:nvPicPr>
        <p:blipFill>
          <a:blip r:embed="rId7"/>
          <a:stretch>
            <a:fillRect/>
          </a:stretch>
        </p:blipFill>
        <p:spPr>
          <a:xfrm>
            <a:off x="5225823" y="1746169"/>
            <a:ext cx="3315011" cy="2032032"/>
          </a:xfrm>
          <a:prstGeom prst="rect">
            <a:avLst/>
          </a:prstGeom>
        </p:spPr>
      </p:pic>
      <p:pic>
        <p:nvPicPr>
          <p:cNvPr id="15" name="Imagen 14">
            <a:extLst>
              <a:ext uri="{FF2B5EF4-FFF2-40B4-BE49-F238E27FC236}">
                <a16:creationId xmlns:a16="http://schemas.microsoft.com/office/drawing/2014/main" id="{9C80194F-3BF3-113A-4C93-097311544908}"/>
              </a:ext>
            </a:extLst>
          </p:cNvPr>
          <p:cNvPicPr>
            <a:picLocks noChangeAspect="1"/>
          </p:cNvPicPr>
          <p:nvPr/>
        </p:nvPicPr>
        <p:blipFill>
          <a:blip r:embed="rId8"/>
          <a:stretch>
            <a:fillRect/>
          </a:stretch>
        </p:blipFill>
        <p:spPr>
          <a:xfrm>
            <a:off x="5225822" y="4186989"/>
            <a:ext cx="3261833" cy="2042128"/>
          </a:xfrm>
          <a:prstGeom prst="rect">
            <a:avLst/>
          </a:prstGeom>
        </p:spPr>
      </p:pic>
    </p:spTree>
    <p:extLst>
      <p:ext uri="{BB962C8B-B14F-4D97-AF65-F5344CB8AC3E}">
        <p14:creationId xmlns:p14="http://schemas.microsoft.com/office/powerpoint/2010/main" val="17535926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4500" advClick="0" advTm="2741">
        <p:wipe/>
      </p:transition>
    </mc:Choice>
    <mc:Fallback>
      <p:transition spd="slow" advClick="0" advTm="2741">
        <p:wip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p:cNvGrpSpPr/>
        <p:nvPr/>
      </p:nvGrpSpPr>
      <p:grpSpPr>
        <a:xfrm>
          <a:off x="0" y="0"/>
          <a:ext cx="0" cy="0"/>
          <a:chOff x="0" y="0"/>
          <a:chExt cx="0" cy="0"/>
        </a:xfrm>
      </p:grpSpPr>
      <p:pic>
        <p:nvPicPr>
          <p:cNvPr id="14" name="Imagen 13">
            <a:extLst>
              <a:ext uri="{FF2B5EF4-FFF2-40B4-BE49-F238E27FC236}">
                <a16:creationId xmlns:a16="http://schemas.microsoft.com/office/drawing/2014/main" id="{107419D2-F58B-7186-5CD0-B57B8F5A2F36}"/>
              </a:ext>
            </a:extLst>
          </p:cNvPr>
          <p:cNvPicPr>
            <a:picLocks noChangeAspect="1"/>
          </p:cNvPicPr>
          <p:nvPr/>
        </p:nvPicPr>
        <p:blipFill>
          <a:blip r:embed="rId3"/>
          <a:stretch>
            <a:fillRect/>
          </a:stretch>
        </p:blipFill>
        <p:spPr>
          <a:xfrm>
            <a:off x="431314" y="518867"/>
            <a:ext cx="2291361" cy="1110964"/>
          </a:xfrm>
          <a:prstGeom prst="rect">
            <a:avLst/>
          </a:prstGeom>
        </p:spPr>
      </p:pic>
      <p:sp>
        <p:nvSpPr>
          <p:cNvPr id="3" name="CuadroTexto 2">
            <a:extLst>
              <a:ext uri="{FF2B5EF4-FFF2-40B4-BE49-F238E27FC236}">
                <a16:creationId xmlns:a16="http://schemas.microsoft.com/office/drawing/2014/main" id="{46CB23A4-8115-A958-B622-7703099B60A6}"/>
              </a:ext>
            </a:extLst>
          </p:cNvPr>
          <p:cNvSpPr txBox="1"/>
          <p:nvPr/>
        </p:nvSpPr>
        <p:spPr>
          <a:xfrm>
            <a:off x="3298936" y="812738"/>
            <a:ext cx="8461753" cy="523220"/>
          </a:xfrm>
          <a:prstGeom prst="rect">
            <a:avLst/>
          </a:prstGeom>
          <a:noFill/>
        </p:spPr>
        <p:txBody>
          <a:bodyPr wrap="square">
            <a:spAutoFit/>
          </a:bodyPr>
          <a:lstStyle/>
          <a:p>
            <a:r>
              <a:rPr lang="pt-BR" sz="2800" b="1" dirty="0"/>
              <a:t>Deporte popular.</a:t>
            </a:r>
            <a:endParaRPr lang="es-MX" sz="2800" b="1" dirty="0"/>
          </a:p>
        </p:txBody>
      </p:sp>
      <p:sp>
        <p:nvSpPr>
          <p:cNvPr id="4" name="CuadroTexto 3">
            <a:extLst>
              <a:ext uri="{FF2B5EF4-FFF2-40B4-BE49-F238E27FC236}">
                <a16:creationId xmlns:a16="http://schemas.microsoft.com/office/drawing/2014/main" id="{6502E8BA-698E-323E-22E5-33E9DB3B71FA}"/>
              </a:ext>
            </a:extLst>
          </p:cNvPr>
          <p:cNvSpPr txBox="1"/>
          <p:nvPr/>
        </p:nvSpPr>
        <p:spPr>
          <a:xfrm>
            <a:off x="431315" y="1899844"/>
            <a:ext cx="10989396" cy="1708160"/>
          </a:xfrm>
          <a:prstGeom prst="rect">
            <a:avLst/>
          </a:prstGeom>
          <a:noFill/>
        </p:spPr>
        <p:txBody>
          <a:bodyPr wrap="square">
            <a:spAutoFit/>
          </a:bodyPr>
          <a:lstStyle/>
          <a:p>
            <a:pPr lvl="0"/>
            <a:r>
              <a:rPr lang="es-MX" sz="2100" b="1" dirty="0"/>
              <a:t>Deporte popular.</a:t>
            </a:r>
            <a:r>
              <a:rPr lang="es-MX" sz="2100" dirty="0"/>
              <a:t> Se realizaron 257 supervisiones en Áreas deportivas del municipio, se atendieron a 447 promotores y entrenadores de las zonas populares para temas de uso de instalaciones, torneos y eventos deportivos que se realizan o se van a realizar en las Instalaciones Deportivas y que generaron más de 285 permisos y renovaciones, así mismo se realizan en las zonas populares 5 eventos de futbol, voleibol, basquetbol, en el deporte popular. </a:t>
            </a:r>
          </a:p>
        </p:txBody>
      </p:sp>
      <p:pic>
        <p:nvPicPr>
          <p:cNvPr id="2" name="Imagen 1">
            <a:extLst>
              <a:ext uri="{FF2B5EF4-FFF2-40B4-BE49-F238E27FC236}">
                <a16:creationId xmlns:a16="http://schemas.microsoft.com/office/drawing/2014/main" id="{EA703696-EF96-2355-586C-DD3F07FD86A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84684" y="1695671"/>
            <a:ext cx="11036027" cy="162579"/>
          </a:xfrm>
          <a:prstGeom prst="rect">
            <a:avLst/>
          </a:prstGeom>
        </p:spPr>
      </p:pic>
      <p:pic>
        <p:nvPicPr>
          <p:cNvPr id="6" name="Imagen 5">
            <a:extLst>
              <a:ext uri="{FF2B5EF4-FFF2-40B4-BE49-F238E27FC236}">
                <a16:creationId xmlns:a16="http://schemas.microsoft.com/office/drawing/2014/main" id="{0D1ACD9C-5481-D132-D84A-296E859E393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1315" y="3871179"/>
            <a:ext cx="3564615" cy="2672497"/>
          </a:xfrm>
          <a:prstGeom prst="rect">
            <a:avLst/>
          </a:prstGeom>
          <a:noFill/>
          <a:ln>
            <a:noFill/>
          </a:ln>
        </p:spPr>
      </p:pic>
      <p:pic>
        <p:nvPicPr>
          <p:cNvPr id="11" name="Imagen 10">
            <a:extLst>
              <a:ext uri="{FF2B5EF4-FFF2-40B4-BE49-F238E27FC236}">
                <a16:creationId xmlns:a16="http://schemas.microsoft.com/office/drawing/2014/main" id="{6EC1BF23-0B7D-A230-3DFD-91F5CF2A13D1}"/>
              </a:ext>
            </a:extLst>
          </p:cNvPr>
          <p:cNvPicPr>
            <a:picLocks noChangeAspect="1"/>
          </p:cNvPicPr>
          <p:nvPr/>
        </p:nvPicPr>
        <p:blipFill>
          <a:blip r:embed="rId6"/>
          <a:stretch>
            <a:fillRect/>
          </a:stretch>
        </p:blipFill>
        <p:spPr>
          <a:xfrm>
            <a:off x="4084018" y="3871179"/>
            <a:ext cx="4058663" cy="2707096"/>
          </a:xfrm>
          <a:prstGeom prst="rect">
            <a:avLst/>
          </a:prstGeom>
        </p:spPr>
      </p:pic>
      <p:pic>
        <p:nvPicPr>
          <p:cNvPr id="13" name="Imagen 12">
            <a:extLst>
              <a:ext uri="{FF2B5EF4-FFF2-40B4-BE49-F238E27FC236}">
                <a16:creationId xmlns:a16="http://schemas.microsoft.com/office/drawing/2014/main" id="{2C5360DE-281C-73E2-BFB8-E35DD58DD76E}"/>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30769" y="3871179"/>
            <a:ext cx="3610436" cy="2707096"/>
          </a:xfrm>
          <a:prstGeom prst="rect">
            <a:avLst/>
          </a:prstGeom>
          <a:noFill/>
          <a:ln>
            <a:noFill/>
          </a:ln>
        </p:spPr>
      </p:pic>
    </p:spTree>
    <p:extLst>
      <p:ext uri="{BB962C8B-B14F-4D97-AF65-F5344CB8AC3E}">
        <p14:creationId xmlns:p14="http://schemas.microsoft.com/office/powerpoint/2010/main" val="31640729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4500" advClick="0" advTm="5386"/>
    </mc:Choice>
    <mc:Fallback>
      <p:transition spd="slow" advClick="0" advTm="5386"/>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8100FD39-B8F1-FE09-CD9C-BF7461357B05}"/>
            </a:ext>
          </a:extLst>
        </p:cNvPr>
        <p:cNvGrpSpPr/>
        <p:nvPr/>
      </p:nvGrpSpPr>
      <p:grpSpPr>
        <a:xfrm>
          <a:off x="0" y="0"/>
          <a:ext cx="0" cy="0"/>
          <a:chOff x="0" y="0"/>
          <a:chExt cx="0" cy="0"/>
        </a:xfrm>
      </p:grpSpPr>
      <p:pic>
        <p:nvPicPr>
          <p:cNvPr id="14" name="Imagen 13">
            <a:extLst>
              <a:ext uri="{FF2B5EF4-FFF2-40B4-BE49-F238E27FC236}">
                <a16:creationId xmlns:a16="http://schemas.microsoft.com/office/drawing/2014/main" id="{BC106ED5-941F-3001-DE50-6975764119F7}"/>
              </a:ext>
            </a:extLst>
          </p:cNvPr>
          <p:cNvPicPr>
            <a:picLocks noChangeAspect="1"/>
          </p:cNvPicPr>
          <p:nvPr/>
        </p:nvPicPr>
        <p:blipFill>
          <a:blip r:embed="rId3"/>
          <a:stretch>
            <a:fillRect/>
          </a:stretch>
        </p:blipFill>
        <p:spPr>
          <a:xfrm>
            <a:off x="431315" y="326363"/>
            <a:ext cx="1638118" cy="794240"/>
          </a:xfrm>
          <a:prstGeom prst="rect">
            <a:avLst/>
          </a:prstGeom>
        </p:spPr>
      </p:pic>
      <p:pic>
        <p:nvPicPr>
          <p:cNvPr id="3" name="Imagen 2">
            <a:extLst>
              <a:ext uri="{FF2B5EF4-FFF2-40B4-BE49-F238E27FC236}">
                <a16:creationId xmlns:a16="http://schemas.microsoft.com/office/drawing/2014/main" id="{661EAD77-A8E2-63E9-B9B8-5F9E875C62DD}"/>
              </a:ext>
            </a:extLst>
          </p:cNvPr>
          <p:cNvPicPr>
            <a:picLocks noChangeAspect="1"/>
          </p:cNvPicPr>
          <p:nvPr/>
        </p:nvPicPr>
        <p:blipFill>
          <a:blip r:embed="rId4">
            <a:clrChange>
              <a:clrFrom>
                <a:srgbClr val="FFFFFF"/>
              </a:clrFrom>
              <a:clrTo>
                <a:srgbClr val="FFFFFF">
                  <a:alpha val="0"/>
                </a:srgbClr>
              </a:clrTo>
            </a:clrChange>
          </a:blip>
          <a:stretch>
            <a:fillRect/>
          </a:stretch>
        </p:blipFill>
        <p:spPr>
          <a:xfrm flipV="1">
            <a:off x="285077" y="1260912"/>
            <a:ext cx="10960000" cy="161459"/>
          </a:xfrm>
          <a:prstGeom prst="rect">
            <a:avLst/>
          </a:prstGeom>
        </p:spPr>
      </p:pic>
      <p:sp>
        <p:nvSpPr>
          <p:cNvPr id="2" name="CuadroTexto 1">
            <a:extLst>
              <a:ext uri="{FF2B5EF4-FFF2-40B4-BE49-F238E27FC236}">
                <a16:creationId xmlns:a16="http://schemas.microsoft.com/office/drawing/2014/main" id="{C48E6705-7D66-F28F-0A11-06027C014626}"/>
              </a:ext>
            </a:extLst>
          </p:cNvPr>
          <p:cNvSpPr txBox="1"/>
          <p:nvPr/>
        </p:nvSpPr>
        <p:spPr>
          <a:xfrm>
            <a:off x="3326524" y="517822"/>
            <a:ext cx="6955304" cy="478272"/>
          </a:xfrm>
          <a:prstGeom prst="rect">
            <a:avLst/>
          </a:prstGeom>
          <a:noFill/>
        </p:spPr>
        <p:txBody>
          <a:bodyPr wrap="square">
            <a:spAutoFit/>
          </a:bodyPr>
          <a:lstStyle/>
          <a:p>
            <a:pPr algn="just">
              <a:lnSpc>
                <a:spcPct val="110000"/>
              </a:lnSpc>
              <a:spcBef>
                <a:spcPts val="600"/>
              </a:spcBef>
              <a:spcAft>
                <a:spcPts val="1000"/>
              </a:spcAft>
            </a:pPr>
            <a:r>
              <a:rPr lang="pt-BR" sz="2400" b="1" dirty="0"/>
              <a:t>PREMIO AL MÉRITO DEPORTIVO</a:t>
            </a:r>
            <a:endParaRPr lang="es-MX" sz="2400" b="1" dirty="0"/>
          </a:p>
        </p:txBody>
      </p:sp>
      <p:sp>
        <p:nvSpPr>
          <p:cNvPr id="6" name="CuadroTexto 5">
            <a:extLst>
              <a:ext uri="{FF2B5EF4-FFF2-40B4-BE49-F238E27FC236}">
                <a16:creationId xmlns:a16="http://schemas.microsoft.com/office/drawing/2014/main" id="{70851ECD-4BCA-93AD-A516-FA8A6B1B7C42}"/>
              </a:ext>
            </a:extLst>
          </p:cNvPr>
          <p:cNvSpPr txBox="1"/>
          <p:nvPr/>
        </p:nvSpPr>
        <p:spPr>
          <a:xfrm>
            <a:off x="285077" y="1562680"/>
            <a:ext cx="4573822" cy="5093702"/>
          </a:xfrm>
          <a:prstGeom prst="rect">
            <a:avLst/>
          </a:prstGeom>
          <a:noFill/>
        </p:spPr>
        <p:txBody>
          <a:bodyPr wrap="square">
            <a:spAutoFit/>
          </a:bodyPr>
          <a:lstStyle/>
          <a:p>
            <a:pPr algn="just"/>
            <a:r>
              <a:rPr lang="es-MX" sz="1300" b="1" dirty="0">
                <a:effectLst/>
                <a:latin typeface="Ebrima" panose="02000000000000000000" pitchFamily="2" charset="0"/>
                <a:ea typeface="Ebrima" panose="02000000000000000000" pitchFamily="2" charset="0"/>
                <a:cs typeface="Ebrima" panose="02000000000000000000" pitchFamily="2" charset="0"/>
              </a:rPr>
              <a:t>Premio al Mérito Deportivo 2025. </a:t>
            </a:r>
            <a:r>
              <a:rPr lang="es-MX" sz="1300" dirty="0">
                <a:latin typeface="Ebrima" panose="02000000000000000000" pitchFamily="2" charset="0"/>
                <a:ea typeface="Ebrima" panose="02000000000000000000" pitchFamily="2" charset="0"/>
                <a:cs typeface="Ebrima" panose="02000000000000000000" pitchFamily="2" charset="0"/>
              </a:rPr>
              <a:t>Como lo indica el Reglamento Interior del Instituto del Deporte y como cada año durante 33 ocasiones en el Municipio se reconoce a lo mejor del Deporte, se premia a:</a:t>
            </a:r>
          </a:p>
          <a:p>
            <a:pPr algn="just"/>
            <a:r>
              <a:rPr lang="es-MX" sz="1300" dirty="0">
                <a:latin typeface="Ebrima" panose="02000000000000000000" pitchFamily="2" charset="0"/>
                <a:ea typeface="Ebrima" panose="02000000000000000000" pitchFamily="2" charset="0"/>
                <a:cs typeface="Ebrima" panose="02000000000000000000" pitchFamily="2" charset="0"/>
              </a:rPr>
              <a:t>Mejor Deportista Femenil: Andrea Martínez (Flagg </a:t>
            </a:r>
            <a:r>
              <a:rPr lang="es-MX" sz="1300" dirty="0" err="1">
                <a:latin typeface="Ebrima" panose="02000000000000000000" pitchFamily="2" charset="0"/>
                <a:ea typeface="Ebrima" panose="02000000000000000000" pitchFamily="2" charset="0"/>
                <a:cs typeface="Ebrima" panose="02000000000000000000" pitchFamily="2" charset="0"/>
              </a:rPr>
              <a:t>Football</a:t>
            </a:r>
            <a:r>
              <a:rPr lang="es-MX" sz="1300" dirty="0">
                <a:latin typeface="Ebrima" panose="02000000000000000000" pitchFamily="2" charset="0"/>
                <a:ea typeface="Ebrima" panose="02000000000000000000" pitchFamily="2" charset="0"/>
                <a:cs typeface="Ebrima" panose="02000000000000000000" pitchFamily="2" charset="0"/>
              </a:rPr>
              <a:t>) y Valentina Barrios (Taekwondo)</a:t>
            </a:r>
          </a:p>
          <a:p>
            <a:pPr algn="just"/>
            <a:r>
              <a:rPr lang="es-MX" sz="1300" dirty="0">
                <a:latin typeface="Ebrima" panose="02000000000000000000" pitchFamily="2" charset="0"/>
                <a:ea typeface="Ebrima" panose="02000000000000000000" pitchFamily="2" charset="0"/>
                <a:cs typeface="Ebrima" panose="02000000000000000000" pitchFamily="2" charset="0"/>
              </a:rPr>
              <a:t>Mejor Deportista Varonil: Alexis Lara Arceo (Levantamiento de Pesas)</a:t>
            </a:r>
          </a:p>
          <a:p>
            <a:pPr algn="just"/>
            <a:r>
              <a:rPr lang="es-MX" sz="1300" dirty="0">
                <a:latin typeface="Ebrima" panose="02000000000000000000" pitchFamily="2" charset="0"/>
                <a:ea typeface="Ebrima" panose="02000000000000000000" pitchFamily="2" charset="0"/>
                <a:cs typeface="Ebrima" panose="02000000000000000000" pitchFamily="2" charset="0"/>
              </a:rPr>
              <a:t>Mejor Deportista Adaptada: </a:t>
            </a:r>
            <a:r>
              <a:rPr lang="es-MX" sz="1300" dirty="0" err="1">
                <a:latin typeface="Ebrima" panose="02000000000000000000" pitchFamily="2" charset="0"/>
                <a:ea typeface="Ebrima" panose="02000000000000000000" pitchFamily="2" charset="0"/>
                <a:cs typeface="Ebrima" panose="02000000000000000000" pitchFamily="2" charset="0"/>
              </a:rPr>
              <a:t>Yurahi</a:t>
            </a:r>
            <a:r>
              <a:rPr lang="es-MX" sz="1300" dirty="0">
                <a:latin typeface="Ebrima" panose="02000000000000000000" pitchFamily="2" charset="0"/>
                <a:ea typeface="Ebrima" panose="02000000000000000000" pitchFamily="2" charset="0"/>
                <a:cs typeface="Ebrima" panose="02000000000000000000" pitchFamily="2" charset="0"/>
              </a:rPr>
              <a:t> Dzib </a:t>
            </a:r>
            <a:r>
              <a:rPr lang="es-MX" sz="1300" dirty="0" err="1">
                <a:latin typeface="Ebrima" panose="02000000000000000000" pitchFamily="2" charset="0"/>
                <a:ea typeface="Ebrima" panose="02000000000000000000" pitchFamily="2" charset="0"/>
                <a:cs typeface="Ebrima" panose="02000000000000000000" pitchFamily="2" charset="0"/>
              </a:rPr>
              <a:t>Coli</a:t>
            </a:r>
            <a:r>
              <a:rPr lang="es-MX" sz="1300" dirty="0">
                <a:latin typeface="Ebrima" panose="02000000000000000000" pitchFamily="2" charset="0"/>
                <a:ea typeface="Ebrima" panose="02000000000000000000" pitchFamily="2" charset="0"/>
                <a:cs typeface="Ebrima" panose="02000000000000000000" pitchFamily="2" charset="0"/>
              </a:rPr>
              <a:t> (Para danza)</a:t>
            </a:r>
          </a:p>
          <a:p>
            <a:pPr algn="just"/>
            <a:r>
              <a:rPr lang="es-MX" sz="1300" dirty="0">
                <a:latin typeface="Ebrima" panose="02000000000000000000" pitchFamily="2" charset="0"/>
                <a:ea typeface="Ebrima" panose="02000000000000000000" pitchFamily="2" charset="0"/>
                <a:cs typeface="Ebrima" panose="02000000000000000000" pitchFamily="2" charset="0"/>
              </a:rPr>
              <a:t>Mejor Deportista Adaptado: Diego Fernández (Para natación)</a:t>
            </a:r>
          </a:p>
          <a:p>
            <a:pPr algn="just"/>
            <a:r>
              <a:rPr lang="es-MX" sz="1300" dirty="0">
                <a:latin typeface="Ebrima" panose="02000000000000000000" pitchFamily="2" charset="0"/>
                <a:ea typeface="Ebrima" panose="02000000000000000000" pitchFamily="2" charset="0"/>
                <a:cs typeface="Ebrima" panose="02000000000000000000" pitchFamily="2" charset="0"/>
              </a:rPr>
              <a:t>Promotor Deportivo: Armando de Jesús Góngora Duarte</a:t>
            </a:r>
          </a:p>
          <a:p>
            <a:pPr algn="just"/>
            <a:r>
              <a:rPr lang="es-MX" sz="1300" dirty="0">
                <a:latin typeface="Ebrima" panose="02000000000000000000" pitchFamily="2" charset="0"/>
                <a:ea typeface="Ebrima" panose="02000000000000000000" pitchFamily="2" charset="0"/>
                <a:cs typeface="Ebrima" panose="02000000000000000000" pitchFamily="2" charset="0"/>
              </a:rPr>
              <a:t>Profesor de Educación Física: Manuel Arbey Dzib Cahuich</a:t>
            </a:r>
          </a:p>
          <a:p>
            <a:pPr algn="just"/>
            <a:r>
              <a:rPr lang="es-MX" sz="1300" dirty="0">
                <a:latin typeface="Ebrima" panose="02000000000000000000" pitchFamily="2" charset="0"/>
                <a:ea typeface="Ebrima" panose="02000000000000000000" pitchFamily="2" charset="0"/>
                <a:cs typeface="Ebrima" panose="02000000000000000000" pitchFamily="2" charset="0"/>
              </a:rPr>
              <a:t>Comité Deportivo: Areli Lili </a:t>
            </a:r>
            <a:r>
              <a:rPr lang="es-MX" sz="1300" dirty="0" err="1">
                <a:latin typeface="Ebrima" panose="02000000000000000000" pitchFamily="2" charset="0"/>
                <a:ea typeface="Ebrima" panose="02000000000000000000" pitchFamily="2" charset="0"/>
                <a:cs typeface="Ebrima" panose="02000000000000000000" pitchFamily="2" charset="0"/>
              </a:rPr>
              <a:t>Uluac</a:t>
            </a:r>
            <a:r>
              <a:rPr lang="es-MX" sz="1300" dirty="0">
                <a:latin typeface="Ebrima" panose="02000000000000000000" pitchFamily="2" charset="0"/>
                <a:ea typeface="Ebrima" panose="02000000000000000000" pitchFamily="2" charset="0"/>
                <a:cs typeface="Ebrima" panose="02000000000000000000" pitchFamily="2" charset="0"/>
              </a:rPr>
              <a:t> Sosa</a:t>
            </a:r>
          </a:p>
          <a:p>
            <a:pPr algn="just"/>
            <a:r>
              <a:rPr lang="es-MX" sz="1300" dirty="0">
                <a:latin typeface="Ebrima" panose="02000000000000000000" pitchFamily="2" charset="0"/>
                <a:ea typeface="Ebrima" panose="02000000000000000000" pitchFamily="2" charset="0"/>
                <a:cs typeface="Ebrima" panose="02000000000000000000" pitchFamily="2" charset="0"/>
              </a:rPr>
              <a:t>Deporte en Conjunto: E quipo de Natación Artística Categoría Jr.</a:t>
            </a:r>
          </a:p>
          <a:p>
            <a:pPr algn="just"/>
            <a:r>
              <a:rPr lang="es-MX" sz="1300" dirty="0">
                <a:latin typeface="Ebrima" panose="02000000000000000000" pitchFamily="2" charset="0"/>
                <a:ea typeface="Ebrima" panose="02000000000000000000" pitchFamily="2" charset="0"/>
                <a:cs typeface="Ebrima" panose="02000000000000000000" pitchFamily="2" charset="0"/>
              </a:rPr>
              <a:t>Entrenador en Deporte Adaptado: Yasmín Hernández Varela</a:t>
            </a:r>
          </a:p>
          <a:p>
            <a:pPr algn="just"/>
            <a:r>
              <a:rPr lang="es-MX" sz="1300" dirty="0">
                <a:latin typeface="Ebrima" panose="02000000000000000000" pitchFamily="2" charset="0"/>
                <a:ea typeface="Ebrima" panose="02000000000000000000" pitchFamily="2" charset="0"/>
                <a:cs typeface="Ebrima" panose="02000000000000000000" pitchFamily="2" charset="0"/>
              </a:rPr>
              <a:t>Entrenador convencional: </a:t>
            </a:r>
            <a:r>
              <a:rPr lang="es-MX" sz="1300" dirty="0" err="1">
                <a:latin typeface="Ebrima" panose="02000000000000000000" pitchFamily="2" charset="0"/>
                <a:ea typeface="Ebrima" panose="02000000000000000000" pitchFamily="2" charset="0"/>
                <a:cs typeface="Ebrima" panose="02000000000000000000" pitchFamily="2" charset="0"/>
              </a:rPr>
              <a:t>Sinuhe</a:t>
            </a:r>
            <a:r>
              <a:rPr lang="es-MX" sz="1300" dirty="0">
                <a:latin typeface="Ebrima" panose="02000000000000000000" pitchFamily="2" charset="0"/>
                <a:ea typeface="Ebrima" panose="02000000000000000000" pitchFamily="2" charset="0"/>
                <a:cs typeface="Ebrima" panose="02000000000000000000" pitchFamily="2" charset="0"/>
              </a:rPr>
              <a:t> Peniche Aragón.</a:t>
            </a:r>
          </a:p>
          <a:p>
            <a:pPr algn="just"/>
            <a:r>
              <a:rPr lang="es-MX" sz="1300" dirty="0">
                <a:latin typeface="Ebrima" panose="02000000000000000000" pitchFamily="2" charset="0"/>
                <a:ea typeface="Ebrima" panose="02000000000000000000" pitchFamily="2" charset="0"/>
                <a:cs typeface="Ebrima" panose="02000000000000000000" pitchFamily="2" charset="0"/>
              </a:rPr>
              <a:t>Así también se dan reconocimientos especiales a deportistas y miembros de la sociedad deportiva. Se entregan más 100,000 pesos en premios y reconocimientos. Con estas acciones se beneficia a toda su asociación u agrupación deportiva, familiares, amigos, deportistas de la disciplina, por lo que se considera que son influenciados directamente más de 40,000 ciudadanos.</a:t>
            </a:r>
          </a:p>
        </p:txBody>
      </p:sp>
      <p:pic>
        <p:nvPicPr>
          <p:cNvPr id="5" name="Imagen 4">
            <a:extLst>
              <a:ext uri="{FF2B5EF4-FFF2-40B4-BE49-F238E27FC236}">
                <a16:creationId xmlns:a16="http://schemas.microsoft.com/office/drawing/2014/main" id="{4ADFD502-34F2-F0A1-EBF2-41FF58197CF3}"/>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38121" y="2372125"/>
            <a:ext cx="7015767" cy="3668695"/>
          </a:xfrm>
          <a:prstGeom prst="rect">
            <a:avLst/>
          </a:prstGeom>
          <a:noFill/>
          <a:ln>
            <a:noFill/>
          </a:ln>
        </p:spPr>
      </p:pic>
    </p:spTree>
    <p:extLst>
      <p:ext uri="{BB962C8B-B14F-4D97-AF65-F5344CB8AC3E}">
        <p14:creationId xmlns:p14="http://schemas.microsoft.com/office/powerpoint/2010/main" val="38420737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5500" advClick="0" advTm="9016"/>
    </mc:Choice>
    <mc:Fallback>
      <p:transition spd="slow" advClick="0" advTm="9016"/>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4747C71D-0DF6-1CA8-B5B4-B039088C7495}"/>
            </a:ext>
          </a:extLst>
        </p:cNvPr>
        <p:cNvGrpSpPr/>
        <p:nvPr/>
      </p:nvGrpSpPr>
      <p:grpSpPr>
        <a:xfrm>
          <a:off x="0" y="0"/>
          <a:ext cx="0" cy="0"/>
          <a:chOff x="0" y="0"/>
          <a:chExt cx="0" cy="0"/>
        </a:xfrm>
      </p:grpSpPr>
      <p:pic>
        <p:nvPicPr>
          <p:cNvPr id="14" name="Imagen 13">
            <a:extLst>
              <a:ext uri="{FF2B5EF4-FFF2-40B4-BE49-F238E27FC236}">
                <a16:creationId xmlns:a16="http://schemas.microsoft.com/office/drawing/2014/main" id="{F06765CA-0A26-7D59-9F39-C8F116890840}"/>
              </a:ext>
            </a:extLst>
          </p:cNvPr>
          <p:cNvPicPr>
            <a:picLocks noChangeAspect="1"/>
          </p:cNvPicPr>
          <p:nvPr/>
        </p:nvPicPr>
        <p:blipFill>
          <a:blip r:embed="rId3"/>
          <a:stretch>
            <a:fillRect/>
          </a:stretch>
        </p:blipFill>
        <p:spPr>
          <a:xfrm>
            <a:off x="431315" y="326363"/>
            <a:ext cx="1638118" cy="794240"/>
          </a:xfrm>
          <a:prstGeom prst="rect">
            <a:avLst/>
          </a:prstGeom>
        </p:spPr>
      </p:pic>
      <p:pic>
        <p:nvPicPr>
          <p:cNvPr id="3" name="Imagen 2">
            <a:extLst>
              <a:ext uri="{FF2B5EF4-FFF2-40B4-BE49-F238E27FC236}">
                <a16:creationId xmlns:a16="http://schemas.microsoft.com/office/drawing/2014/main" id="{93658222-97C6-3040-89C0-32887D072CFE}"/>
              </a:ext>
            </a:extLst>
          </p:cNvPr>
          <p:cNvPicPr>
            <a:picLocks noChangeAspect="1"/>
          </p:cNvPicPr>
          <p:nvPr/>
        </p:nvPicPr>
        <p:blipFill>
          <a:blip r:embed="rId4">
            <a:clrChange>
              <a:clrFrom>
                <a:srgbClr val="FFFFFF"/>
              </a:clrFrom>
              <a:clrTo>
                <a:srgbClr val="FFFFFF">
                  <a:alpha val="0"/>
                </a:srgbClr>
              </a:clrTo>
            </a:clrChange>
          </a:blip>
          <a:stretch>
            <a:fillRect/>
          </a:stretch>
        </p:blipFill>
        <p:spPr>
          <a:xfrm flipV="1">
            <a:off x="285077" y="1260912"/>
            <a:ext cx="10960000" cy="161459"/>
          </a:xfrm>
          <a:prstGeom prst="rect">
            <a:avLst/>
          </a:prstGeom>
        </p:spPr>
      </p:pic>
      <p:sp>
        <p:nvSpPr>
          <p:cNvPr id="2" name="CuadroTexto 1">
            <a:extLst>
              <a:ext uri="{FF2B5EF4-FFF2-40B4-BE49-F238E27FC236}">
                <a16:creationId xmlns:a16="http://schemas.microsoft.com/office/drawing/2014/main" id="{5888AA55-6B14-E6FA-6D8A-8A64B0507C8A}"/>
              </a:ext>
            </a:extLst>
          </p:cNvPr>
          <p:cNvSpPr txBox="1"/>
          <p:nvPr/>
        </p:nvSpPr>
        <p:spPr>
          <a:xfrm>
            <a:off x="3326524" y="517822"/>
            <a:ext cx="6955304" cy="478272"/>
          </a:xfrm>
          <a:prstGeom prst="rect">
            <a:avLst/>
          </a:prstGeom>
          <a:noFill/>
        </p:spPr>
        <p:txBody>
          <a:bodyPr wrap="square">
            <a:spAutoFit/>
          </a:bodyPr>
          <a:lstStyle/>
          <a:p>
            <a:pPr algn="just">
              <a:lnSpc>
                <a:spcPct val="110000"/>
              </a:lnSpc>
              <a:spcBef>
                <a:spcPts val="600"/>
              </a:spcBef>
              <a:spcAft>
                <a:spcPts val="1000"/>
              </a:spcAft>
            </a:pPr>
            <a:r>
              <a:rPr lang="pt-BR" sz="2400" b="1" dirty="0"/>
              <a:t>PREMIO AL MÉRITO DEPORTIVO</a:t>
            </a:r>
            <a:endParaRPr lang="es-MX" sz="2400" b="1" dirty="0"/>
          </a:p>
        </p:txBody>
      </p:sp>
      <p:pic>
        <p:nvPicPr>
          <p:cNvPr id="5" name="Imagen 4">
            <a:extLst>
              <a:ext uri="{FF2B5EF4-FFF2-40B4-BE49-F238E27FC236}">
                <a16:creationId xmlns:a16="http://schemas.microsoft.com/office/drawing/2014/main" id="{B66712FF-E2BC-4C11-CA0C-F1C8F2E1787A}"/>
              </a:ext>
            </a:extLst>
          </p:cNvPr>
          <p:cNvPicPr>
            <a:picLocks noChangeAspect="1"/>
          </p:cNvPicPr>
          <p:nvPr/>
        </p:nvPicPr>
        <p:blipFill>
          <a:blip r:embed="rId5"/>
          <a:stretch>
            <a:fillRect/>
          </a:stretch>
        </p:blipFill>
        <p:spPr>
          <a:xfrm>
            <a:off x="6804176" y="4102768"/>
            <a:ext cx="3566506" cy="2674880"/>
          </a:xfrm>
          <a:prstGeom prst="rect">
            <a:avLst/>
          </a:prstGeom>
        </p:spPr>
      </p:pic>
      <p:pic>
        <p:nvPicPr>
          <p:cNvPr id="8" name="Imagen 7">
            <a:extLst>
              <a:ext uri="{FF2B5EF4-FFF2-40B4-BE49-F238E27FC236}">
                <a16:creationId xmlns:a16="http://schemas.microsoft.com/office/drawing/2014/main" id="{DF720B3E-AAD9-2ECB-697C-2A5E6849E009}"/>
              </a:ext>
            </a:extLst>
          </p:cNvPr>
          <p:cNvPicPr>
            <a:picLocks noChangeAspect="1"/>
          </p:cNvPicPr>
          <p:nvPr/>
        </p:nvPicPr>
        <p:blipFill>
          <a:blip r:embed="rId6"/>
          <a:stretch>
            <a:fillRect/>
          </a:stretch>
        </p:blipFill>
        <p:spPr>
          <a:xfrm>
            <a:off x="1821318" y="4102768"/>
            <a:ext cx="3498090" cy="2623568"/>
          </a:xfrm>
          <a:prstGeom prst="rect">
            <a:avLst/>
          </a:prstGeom>
        </p:spPr>
      </p:pic>
      <p:pic>
        <p:nvPicPr>
          <p:cNvPr id="10" name="Imagen 9">
            <a:extLst>
              <a:ext uri="{FF2B5EF4-FFF2-40B4-BE49-F238E27FC236}">
                <a16:creationId xmlns:a16="http://schemas.microsoft.com/office/drawing/2014/main" id="{63C0903B-05AD-466C-397C-132F9C9CEDE9}"/>
              </a:ext>
            </a:extLst>
          </p:cNvPr>
          <p:cNvPicPr>
            <a:picLocks noChangeAspect="1"/>
          </p:cNvPicPr>
          <p:nvPr/>
        </p:nvPicPr>
        <p:blipFill>
          <a:blip r:embed="rId7"/>
          <a:stretch>
            <a:fillRect/>
          </a:stretch>
        </p:blipFill>
        <p:spPr>
          <a:xfrm>
            <a:off x="1821318" y="1451127"/>
            <a:ext cx="3498090" cy="2623568"/>
          </a:xfrm>
          <a:prstGeom prst="rect">
            <a:avLst/>
          </a:prstGeom>
        </p:spPr>
      </p:pic>
      <p:pic>
        <p:nvPicPr>
          <p:cNvPr id="12" name="Imagen 11">
            <a:extLst>
              <a:ext uri="{FF2B5EF4-FFF2-40B4-BE49-F238E27FC236}">
                <a16:creationId xmlns:a16="http://schemas.microsoft.com/office/drawing/2014/main" id="{D1C72AEA-D949-E056-C5EF-BB8C2D55252E}"/>
              </a:ext>
            </a:extLst>
          </p:cNvPr>
          <p:cNvPicPr>
            <a:picLocks noChangeAspect="1"/>
          </p:cNvPicPr>
          <p:nvPr/>
        </p:nvPicPr>
        <p:blipFill>
          <a:blip r:embed="rId8"/>
          <a:stretch>
            <a:fillRect/>
          </a:stretch>
        </p:blipFill>
        <p:spPr>
          <a:xfrm>
            <a:off x="6795857" y="1456858"/>
            <a:ext cx="3485971" cy="2505542"/>
          </a:xfrm>
          <a:prstGeom prst="rect">
            <a:avLst/>
          </a:prstGeom>
        </p:spPr>
      </p:pic>
    </p:spTree>
    <p:extLst>
      <p:ext uri="{BB962C8B-B14F-4D97-AF65-F5344CB8AC3E}">
        <p14:creationId xmlns:p14="http://schemas.microsoft.com/office/powerpoint/2010/main" val="496233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4500" advClick="0" advTm="6383"/>
    </mc:Choice>
    <mc:Fallback>
      <p:transition spd="slow" advClick="0" advTm="6383"/>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B74BFC97-F304-D72E-09C5-BFA171236EF8}"/>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D15FB54C-1D2F-6137-765C-8EE1308D7944}"/>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Deporte Adaptado</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5" name="Imagen 4">
            <a:extLst>
              <a:ext uri="{FF2B5EF4-FFF2-40B4-BE49-F238E27FC236}">
                <a16:creationId xmlns:a16="http://schemas.microsoft.com/office/drawing/2014/main" id="{42C8DDCE-2D0B-84E2-8C0B-ADD0173530FB}"/>
              </a:ext>
            </a:extLst>
          </p:cNvPr>
          <p:cNvPicPr>
            <a:picLocks noChangeAspect="1"/>
          </p:cNvPicPr>
          <p:nvPr/>
        </p:nvPicPr>
        <p:blipFill>
          <a:blip r:embed="rId4"/>
          <a:stretch>
            <a:fillRect/>
          </a:stretch>
        </p:blipFill>
        <p:spPr>
          <a:xfrm>
            <a:off x="509252" y="272778"/>
            <a:ext cx="1768727" cy="858020"/>
          </a:xfrm>
          <a:prstGeom prst="rect">
            <a:avLst/>
          </a:prstGeom>
        </p:spPr>
      </p:pic>
      <p:pic>
        <p:nvPicPr>
          <p:cNvPr id="3" name="Imagen 2">
            <a:extLst>
              <a:ext uri="{FF2B5EF4-FFF2-40B4-BE49-F238E27FC236}">
                <a16:creationId xmlns:a16="http://schemas.microsoft.com/office/drawing/2014/main" id="{5FD4D9B7-08ED-C168-748A-B22C138226BA}"/>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84683" y="1229484"/>
            <a:ext cx="11036027" cy="162579"/>
          </a:xfrm>
          <a:prstGeom prst="rect">
            <a:avLst/>
          </a:prstGeom>
        </p:spPr>
      </p:pic>
      <p:sp>
        <p:nvSpPr>
          <p:cNvPr id="8" name="CuadroTexto 7">
            <a:extLst>
              <a:ext uri="{FF2B5EF4-FFF2-40B4-BE49-F238E27FC236}">
                <a16:creationId xmlns:a16="http://schemas.microsoft.com/office/drawing/2014/main" id="{655CC3A8-7661-3950-2BD9-CB8CAB8CE678}"/>
              </a:ext>
            </a:extLst>
          </p:cNvPr>
          <p:cNvSpPr txBox="1"/>
          <p:nvPr/>
        </p:nvSpPr>
        <p:spPr>
          <a:xfrm>
            <a:off x="509251" y="1424147"/>
            <a:ext cx="10911459" cy="1477969"/>
          </a:xfrm>
          <a:prstGeom prst="rect">
            <a:avLst/>
          </a:prstGeom>
          <a:noFill/>
        </p:spPr>
        <p:txBody>
          <a:bodyPr wrap="square">
            <a:spAutoFit/>
          </a:bodyPr>
          <a:lstStyle/>
          <a:p>
            <a:pPr lvl="0" algn="just">
              <a:lnSpc>
                <a:spcPct val="107000"/>
              </a:lnSpc>
              <a:spcAft>
                <a:spcPts val="800"/>
              </a:spcAft>
              <a:tabLst>
                <a:tab pos="2806065" algn="ctr"/>
              </a:tabLst>
            </a:pPr>
            <a:r>
              <a:rPr lang="es-MX" sz="1700" b="1" dirty="0">
                <a:effectLst/>
                <a:latin typeface="Ebrima" panose="02000000000000000000" pitchFamily="2" charset="0"/>
                <a:ea typeface="Calibri" panose="020F0502020204030204" pitchFamily="34" charset="0"/>
                <a:cs typeface="Open Sans" panose="020B0606030504020204" pitchFamily="34" charset="0"/>
              </a:rPr>
              <a:t>Deporte Adaptado. </a:t>
            </a:r>
            <a:r>
              <a:rPr lang="es-MX" sz="1700" dirty="0">
                <a:effectLst/>
                <a:latin typeface="Ebrima" panose="02000000000000000000" pitchFamily="2" charset="0"/>
                <a:ea typeface="Calibri" panose="020F0502020204030204" pitchFamily="34" charset="0"/>
                <a:cs typeface="Open Sans" panose="020B0606030504020204" pitchFamily="34" charset="0"/>
              </a:rPr>
              <a:t>Las escuelas de formación en disciplinas del deporte adaptado del Instituto del Deporte con entrenamientos de </a:t>
            </a:r>
            <a:r>
              <a:rPr lang="es-MX" sz="1700" dirty="0" err="1">
                <a:effectLst/>
                <a:latin typeface="Ebrima" panose="02000000000000000000" pitchFamily="2" charset="0"/>
                <a:ea typeface="Calibri" panose="020F0502020204030204" pitchFamily="34" charset="0"/>
                <a:cs typeface="Open Sans" panose="020B0606030504020204" pitchFamily="34" charset="0"/>
              </a:rPr>
              <a:t>para-atletismo</a:t>
            </a:r>
            <a:r>
              <a:rPr lang="es-MX" sz="1700" dirty="0">
                <a:effectLst/>
                <a:latin typeface="Ebrima" panose="02000000000000000000" pitchFamily="2" charset="0"/>
                <a:ea typeface="Calibri" panose="020F0502020204030204" pitchFamily="34" charset="0"/>
                <a:cs typeface="Open Sans" panose="020B0606030504020204" pitchFamily="34" charset="0"/>
              </a:rPr>
              <a:t>, </a:t>
            </a:r>
            <a:r>
              <a:rPr lang="es-MX" sz="1700" dirty="0" err="1">
                <a:effectLst/>
                <a:latin typeface="Ebrima" panose="02000000000000000000" pitchFamily="2" charset="0"/>
                <a:ea typeface="Calibri" panose="020F0502020204030204" pitchFamily="34" charset="0"/>
                <a:cs typeface="Open Sans" panose="020B0606030504020204" pitchFamily="34" charset="0"/>
              </a:rPr>
              <a:t>para-danza</a:t>
            </a:r>
            <a:r>
              <a:rPr lang="es-MX" sz="1700" dirty="0">
                <a:effectLst/>
                <a:latin typeface="Ebrima" panose="02000000000000000000" pitchFamily="2" charset="0"/>
                <a:ea typeface="Calibri" panose="020F0502020204030204" pitchFamily="34" charset="0"/>
                <a:cs typeface="Open Sans" panose="020B0606030504020204" pitchFamily="34" charset="0"/>
              </a:rPr>
              <a:t> Deportiva, Tae Kwon Do, Fútbol </a:t>
            </a:r>
            <a:r>
              <a:rPr lang="es-MX" sz="1700" dirty="0" err="1">
                <a:effectLst/>
                <a:latin typeface="Ebrima" panose="02000000000000000000" pitchFamily="2" charset="0"/>
                <a:ea typeface="Calibri" panose="020F0502020204030204" pitchFamily="34" charset="0"/>
                <a:cs typeface="Open Sans" panose="020B0606030504020204" pitchFamily="34" charset="0"/>
              </a:rPr>
              <a:t>down</a:t>
            </a:r>
            <a:r>
              <a:rPr lang="es-MX" sz="1700" dirty="0">
                <a:effectLst/>
                <a:latin typeface="Ebrima" panose="02000000000000000000" pitchFamily="2" charset="0"/>
                <a:ea typeface="Calibri" panose="020F0502020204030204" pitchFamily="34" charset="0"/>
                <a:cs typeface="Open Sans" panose="020B0606030504020204" pitchFamily="34" charset="0"/>
              </a:rPr>
              <a:t>, fútbol de sordos y los clubes de basquetbol en silla de ruedas; actividades en las que participan 147 atletas con sus entrenamientos. Así también en coordinación con la Asociación del Centro de Equino Terapia Cancún, para seguir llevando el programa gratuito de Equino Terapia para niños con discapacidad.</a:t>
            </a:r>
            <a:endParaRPr lang="es-MX" sz="17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Imagen 5">
            <a:extLst>
              <a:ext uri="{FF2B5EF4-FFF2-40B4-BE49-F238E27FC236}">
                <a16:creationId xmlns:a16="http://schemas.microsoft.com/office/drawing/2014/main" id="{08907259-4042-A700-C703-8A28571BB71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65381" y="3584941"/>
            <a:ext cx="4717367" cy="2519677"/>
          </a:xfrm>
          <a:prstGeom prst="rect">
            <a:avLst/>
          </a:prstGeom>
          <a:noFill/>
          <a:ln>
            <a:noFill/>
          </a:ln>
        </p:spPr>
      </p:pic>
      <p:graphicFrame>
        <p:nvGraphicFramePr>
          <p:cNvPr id="2" name="Gráfico 1">
            <a:extLst>
              <a:ext uri="{FF2B5EF4-FFF2-40B4-BE49-F238E27FC236}">
                <a16:creationId xmlns:a16="http://schemas.microsoft.com/office/drawing/2014/main" id="{C0337AA8-798F-9D69-85A0-51C3BD3F732B}"/>
              </a:ext>
            </a:extLst>
          </p:cNvPr>
          <p:cNvGraphicFramePr>
            <a:graphicFrameLocks/>
          </p:cNvGraphicFramePr>
          <p:nvPr>
            <p:extLst>
              <p:ext uri="{D42A27DB-BD31-4B8C-83A1-F6EECF244321}">
                <p14:modId xmlns:p14="http://schemas.microsoft.com/office/powerpoint/2010/main" val="83525473"/>
              </p:ext>
            </p:extLst>
          </p:nvPr>
        </p:nvGraphicFramePr>
        <p:xfrm>
          <a:off x="509252" y="2902116"/>
          <a:ext cx="6300633" cy="3808234"/>
        </p:xfrm>
        <a:graphic>
          <a:graphicData uri="http://schemas.openxmlformats.org/drawingml/2006/chart">
            <c:chart xmlns:c="http://schemas.openxmlformats.org/drawingml/2006/chart" xmlns:r="http://schemas.openxmlformats.org/officeDocument/2006/relationships" r:id="rId7"/>
          </a:graphicData>
        </a:graphic>
      </p:graphicFrame>
    </p:spTree>
    <p:custDataLst>
      <p:tags r:id="rId1"/>
    </p:custDataLst>
    <p:extLst>
      <p:ext uri="{BB962C8B-B14F-4D97-AF65-F5344CB8AC3E}">
        <p14:creationId xmlns:p14="http://schemas.microsoft.com/office/powerpoint/2010/main" val="15575278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7500" advClick="0" advTm="17679"/>
    </mc:Choice>
    <mc:Fallback>
      <p:transition spd="slow" advClick="0" advTm="1767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300"/>
                                  </p:stCondLst>
                                  <p:childTnLst>
                                    <p:set>
                                      <p:cBhvr>
                                        <p:cTn id="6" dur="1" fill="hold">
                                          <p:stCondLst>
                                            <p:cond delay="0"/>
                                          </p:stCondLst>
                                        </p:cTn>
                                        <p:tgtEl>
                                          <p:spTgt spid="2">
                                            <p:graphicEl>
                                              <a:chart seriesIdx="-3" categoryIdx="-3" bldStep="gridLegend"/>
                                            </p:graphicEl>
                                          </p:spTgt>
                                        </p:tgtEl>
                                        <p:attrNameLst>
                                          <p:attrName>style.visibility</p:attrName>
                                        </p:attrNameLst>
                                      </p:cBhvr>
                                      <p:to>
                                        <p:strVal val="visible"/>
                                      </p:to>
                                    </p:set>
                                    <p:animEffect transition="in" filter="wipe(down)">
                                      <p:cBhvr>
                                        <p:cTn id="7" dur="1200"/>
                                        <p:tgtEl>
                                          <p:spTgt spid="2">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300"/>
                                  </p:stCondLst>
                                  <p:childTnLst>
                                    <p:set>
                                      <p:cBhvr>
                                        <p:cTn id="11" dur="1" fill="hold">
                                          <p:stCondLst>
                                            <p:cond delay="0"/>
                                          </p:stCondLst>
                                        </p:cTn>
                                        <p:tgtEl>
                                          <p:spTgt spid="2">
                                            <p:graphicEl>
                                              <a:chart seriesIdx="0" categoryIdx="-4" bldStep="series"/>
                                            </p:graphicEl>
                                          </p:spTgt>
                                        </p:tgtEl>
                                        <p:attrNameLst>
                                          <p:attrName>style.visibility</p:attrName>
                                        </p:attrNameLst>
                                      </p:cBhvr>
                                      <p:to>
                                        <p:strVal val="visible"/>
                                      </p:to>
                                    </p:set>
                                    <p:animEffect transition="in" filter="wipe(down)">
                                      <p:cBhvr>
                                        <p:cTn id="12" dur="1200"/>
                                        <p:tgtEl>
                                          <p:spTgt spid="2">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300"/>
                                  </p:stCondLst>
                                  <p:childTnLst>
                                    <p:set>
                                      <p:cBhvr>
                                        <p:cTn id="16" dur="1" fill="hold">
                                          <p:stCondLst>
                                            <p:cond delay="0"/>
                                          </p:stCondLst>
                                        </p:cTn>
                                        <p:tgtEl>
                                          <p:spTgt spid="2">
                                            <p:graphicEl>
                                              <a:chart seriesIdx="1" categoryIdx="-4" bldStep="series"/>
                                            </p:graphicEl>
                                          </p:spTgt>
                                        </p:tgtEl>
                                        <p:attrNameLst>
                                          <p:attrName>style.visibility</p:attrName>
                                        </p:attrNameLst>
                                      </p:cBhvr>
                                      <p:to>
                                        <p:strVal val="visible"/>
                                      </p:to>
                                    </p:set>
                                    <p:animEffect transition="in" filter="wipe(down)">
                                      <p:cBhvr>
                                        <p:cTn id="17" dur="1200"/>
                                        <p:tgtEl>
                                          <p:spTgt spid="2">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300"/>
                                  </p:stCondLst>
                                  <p:childTnLst>
                                    <p:set>
                                      <p:cBhvr>
                                        <p:cTn id="21" dur="1" fill="hold">
                                          <p:stCondLst>
                                            <p:cond delay="0"/>
                                          </p:stCondLst>
                                        </p:cTn>
                                        <p:tgtEl>
                                          <p:spTgt spid="2">
                                            <p:graphicEl>
                                              <a:chart seriesIdx="2" categoryIdx="-4" bldStep="series"/>
                                            </p:graphicEl>
                                          </p:spTgt>
                                        </p:tgtEl>
                                        <p:attrNameLst>
                                          <p:attrName>style.visibility</p:attrName>
                                        </p:attrNameLst>
                                      </p:cBhvr>
                                      <p:to>
                                        <p:strVal val="visible"/>
                                      </p:to>
                                    </p:set>
                                    <p:animEffect transition="in" filter="wipe(down)">
                                      <p:cBhvr>
                                        <p:cTn id="22" dur="1200"/>
                                        <p:tgtEl>
                                          <p:spTgt spid="2">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Sub>
          <a:bldChart bld="series"/>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0D904AA9-080C-D504-64D3-FA4712414EB3}"/>
            </a:ext>
          </a:extLst>
        </p:cNvPr>
        <p:cNvGrpSpPr/>
        <p:nvPr/>
      </p:nvGrpSpPr>
      <p:grpSpPr>
        <a:xfrm>
          <a:off x="0" y="0"/>
          <a:ext cx="0" cy="0"/>
          <a:chOff x="0" y="0"/>
          <a:chExt cx="0" cy="0"/>
        </a:xfrm>
      </p:grpSpPr>
      <p:pic>
        <p:nvPicPr>
          <p:cNvPr id="14" name="Imagen 13">
            <a:extLst>
              <a:ext uri="{FF2B5EF4-FFF2-40B4-BE49-F238E27FC236}">
                <a16:creationId xmlns:a16="http://schemas.microsoft.com/office/drawing/2014/main" id="{96E4B8CF-2D52-BF98-68C9-6CE96222A5CB}"/>
              </a:ext>
            </a:extLst>
          </p:cNvPr>
          <p:cNvPicPr>
            <a:picLocks noChangeAspect="1"/>
          </p:cNvPicPr>
          <p:nvPr/>
        </p:nvPicPr>
        <p:blipFill>
          <a:blip r:embed="rId3"/>
          <a:stretch>
            <a:fillRect/>
          </a:stretch>
        </p:blipFill>
        <p:spPr>
          <a:xfrm>
            <a:off x="431315" y="326363"/>
            <a:ext cx="1638118" cy="794240"/>
          </a:xfrm>
          <a:prstGeom prst="rect">
            <a:avLst/>
          </a:prstGeom>
        </p:spPr>
      </p:pic>
      <p:pic>
        <p:nvPicPr>
          <p:cNvPr id="3" name="Imagen 2">
            <a:extLst>
              <a:ext uri="{FF2B5EF4-FFF2-40B4-BE49-F238E27FC236}">
                <a16:creationId xmlns:a16="http://schemas.microsoft.com/office/drawing/2014/main" id="{A5A573CC-428C-0168-8CBC-6D1F058971A6}"/>
              </a:ext>
            </a:extLst>
          </p:cNvPr>
          <p:cNvPicPr>
            <a:picLocks noChangeAspect="1"/>
          </p:cNvPicPr>
          <p:nvPr/>
        </p:nvPicPr>
        <p:blipFill>
          <a:blip r:embed="rId4">
            <a:clrChange>
              <a:clrFrom>
                <a:srgbClr val="FFFFFF"/>
              </a:clrFrom>
              <a:clrTo>
                <a:srgbClr val="FFFFFF">
                  <a:alpha val="0"/>
                </a:srgbClr>
              </a:clrTo>
            </a:clrChange>
          </a:blip>
          <a:stretch>
            <a:fillRect/>
          </a:stretch>
        </p:blipFill>
        <p:spPr>
          <a:xfrm flipV="1">
            <a:off x="285077" y="1260912"/>
            <a:ext cx="10960000" cy="161459"/>
          </a:xfrm>
          <a:prstGeom prst="rect">
            <a:avLst/>
          </a:prstGeom>
        </p:spPr>
      </p:pic>
      <p:sp>
        <p:nvSpPr>
          <p:cNvPr id="2" name="CuadroTexto 1">
            <a:extLst>
              <a:ext uri="{FF2B5EF4-FFF2-40B4-BE49-F238E27FC236}">
                <a16:creationId xmlns:a16="http://schemas.microsoft.com/office/drawing/2014/main" id="{A3AD1FA9-8625-E6E6-68AD-492E8EFF604D}"/>
              </a:ext>
            </a:extLst>
          </p:cNvPr>
          <p:cNvSpPr txBox="1"/>
          <p:nvPr/>
        </p:nvSpPr>
        <p:spPr>
          <a:xfrm>
            <a:off x="3326524" y="517822"/>
            <a:ext cx="6955304" cy="478272"/>
          </a:xfrm>
          <a:prstGeom prst="rect">
            <a:avLst/>
          </a:prstGeom>
          <a:noFill/>
        </p:spPr>
        <p:txBody>
          <a:bodyPr wrap="square">
            <a:spAutoFit/>
          </a:bodyPr>
          <a:lstStyle/>
          <a:p>
            <a:pPr algn="just">
              <a:lnSpc>
                <a:spcPct val="110000"/>
              </a:lnSpc>
              <a:spcBef>
                <a:spcPts val="600"/>
              </a:spcBef>
              <a:spcAft>
                <a:spcPts val="1000"/>
              </a:spcAft>
            </a:pPr>
            <a:r>
              <a:rPr lang="pt-BR" sz="2400" b="1" dirty="0"/>
              <a:t>CARRERA </a:t>
            </a:r>
            <a:r>
              <a:rPr lang="pt-BR" sz="2400" b="1" dirty="0" err="1"/>
              <a:t>CONMEMORATIVA</a:t>
            </a:r>
            <a:r>
              <a:rPr lang="pt-BR" sz="2400" b="1" dirty="0"/>
              <a:t> AL </a:t>
            </a:r>
            <a:r>
              <a:rPr lang="pt-BR" sz="2400" b="1" dirty="0" err="1"/>
              <a:t>MARATÓN</a:t>
            </a:r>
            <a:endParaRPr lang="es-MX" sz="2400" b="1" dirty="0"/>
          </a:p>
        </p:txBody>
      </p:sp>
      <p:sp>
        <p:nvSpPr>
          <p:cNvPr id="5" name="CuadroTexto 4">
            <a:extLst>
              <a:ext uri="{FF2B5EF4-FFF2-40B4-BE49-F238E27FC236}">
                <a16:creationId xmlns:a16="http://schemas.microsoft.com/office/drawing/2014/main" id="{3A2AD9DA-A97E-3A0E-16F4-4D9ED5062F5F}"/>
              </a:ext>
            </a:extLst>
          </p:cNvPr>
          <p:cNvSpPr txBox="1"/>
          <p:nvPr/>
        </p:nvSpPr>
        <p:spPr>
          <a:xfrm>
            <a:off x="431315" y="1422371"/>
            <a:ext cx="10813762" cy="1200329"/>
          </a:xfrm>
          <a:prstGeom prst="rect">
            <a:avLst/>
          </a:prstGeom>
          <a:noFill/>
        </p:spPr>
        <p:txBody>
          <a:bodyPr wrap="square">
            <a:spAutoFit/>
          </a:bodyPr>
          <a:lstStyle/>
          <a:p>
            <a:r>
              <a:rPr lang="es-MX" b="1" dirty="0"/>
              <a:t>Carrera conmemorativa al Maratón.    </a:t>
            </a:r>
          </a:p>
          <a:p>
            <a:r>
              <a:rPr lang="es-MX" dirty="0"/>
              <a:t>Fomentar la unión familiar y la participación ciudadana, en la 3ra Carrera Cancún Nos Une 5 y 15 km promoviendo la convivencia y el bienestar. Con sede de la meta en el Malecón Tajamar y ruta en parte de la avenida </a:t>
            </a:r>
            <a:r>
              <a:rPr lang="es-MX" dirty="0" err="1"/>
              <a:t>Bonampack</a:t>
            </a:r>
            <a:r>
              <a:rPr lang="es-MX" dirty="0"/>
              <a:t>. Con la participación de 700 corredores se entregan 38 premios sumando mas de 120 mil pesos.</a:t>
            </a:r>
          </a:p>
        </p:txBody>
      </p:sp>
      <p:pic>
        <p:nvPicPr>
          <p:cNvPr id="8" name="Imagen 7">
            <a:extLst>
              <a:ext uri="{FF2B5EF4-FFF2-40B4-BE49-F238E27FC236}">
                <a16:creationId xmlns:a16="http://schemas.microsoft.com/office/drawing/2014/main" id="{437A1379-49AC-7F64-DE58-924F5F6861F2}"/>
              </a:ext>
            </a:extLst>
          </p:cNvPr>
          <p:cNvPicPr>
            <a:picLocks noChangeAspect="1"/>
          </p:cNvPicPr>
          <p:nvPr/>
        </p:nvPicPr>
        <p:blipFill>
          <a:blip r:embed="rId5"/>
          <a:stretch>
            <a:fillRect/>
          </a:stretch>
        </p:blipFill>
        <p:spPr>
          <a:xfrm>
            <a:off x="639394" y="2622700"/>
            <a:ext cx="2860078" cy="4095112"/>
          </a:xfrm>
          <a:prstGeom prst="rect">
            <a:avLst/>
          </a:prstGeom>
        </p:spPr>
      </p:pic>
      <p:pic>
        <p:nvPicPr>
          <p:cNvPr id="10" name="Imagen 9">
            <a:extLst>
              <a:ext uri="{FF2B5EF4-FFF2-40B4-BE49-F238E27FC236}">
                <a16:creationId xmlns:a16="http://schemas.microsoft.com/office/drawing/2014/main" id="{6F513D30-0A92-8C2C-5398-BEAD454FD3B9}"/>
              </a:ext>
            </a:extLst>
          </p:cNvPr>
          <p:cNvPicPr>
            <a:picLocks noChangeAspect="1"/>
          </p:cNvPicPr>
          <p:nvPr/>
        </p:nvPicPr>
        <p:blipFill>
          <a:blip r:embed="rId6"/>
          <a:stretch>
            <a:fillRect/>
          </a:stretch>
        </p:blipFill>
        <p:spPr>
          <a:xfrm>
            <a:off x="3579682" y="3224647"/>
            <a:ext cx="3926380" cy="2622699"/>
          </a:xfrm>
          <a:prstGeom prst="rect">
            <a:avLst/>
          </a:prstGeom>
        </p:spPr>
      </p:pic>
      <p:pic>
        <p:nvPicPr>
          <p:cNvPr id="12" name="Imagen 11">
            <a:extLst>
              <a:ext uri="{FF2B5EF4-FFF2-40B4-BE49-F238E27FC236}">
                <a16:creationId xmlns:a16="http://schemas.microsoft.com/office/drawing/2014/main" id="{4C2673D4-10DE-D4A9-C879-69B40FF87190}"/>
              </a:ext>
            </a:extLst>
          </p:cNvPr>
          <p:cNvPicPr>
            <a:picLocks noChangeAspect="1"/>
          </p:cNvPicPr>
          <p:nvPr/>
        </p:nvPicPr>
        <p:blipFill>
          <a:blip r:embed="rId7"/>
          <a:stretch>
            <a:fillRect/>
          </a:stretch>
        </p:blipFill>
        <p:spPr>
          <a:xfrm>
            <a:off x="7625574" y="3224647"/>
            <a:ext cx="3926379" cy="2622699"/>
          </a:xfrm>
          <a:prstGeom prst="rect">
            <a:avLst/>
          </a:prstGeom>
        </p:spPr>
      </p:pic>
    </p:spTree>
    <p:extLst>
      <p:ext uri="{BB962C8B-B14F-4D97-AF65-F5344CB8AC3E}">
        <p14:creationId xmlns:p14="http://schemas.microsoft.com/office/powerpoint/2010/main" val="37617849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4500" advClick="0" advTm="8672"/>
    </mc:Choice>
    <mc:Fallback>
      <p:transition spd="slow" advClick="0" advTm="8672"/>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BB54805E-4087-AE1D-4206-1C0A6E050112}"/>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7EACE503-7971-3696-9083-97CE6EFE01C3}"/>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MUNDIAL DE </a:t>
            </a:r>
            <a:r>
              <a:rPr lang="es-MX" sz="2200" b="1" dirty="0" err="1">
                <a:latin typeface="Ebrima" panose="02000000000000000000" pitchFamily="2" charset="0"/>
                <a:ea typeface="Ebrima" panose="02000000000000000000" pitchFamily="2" charset="0"/>
                <a:cs typeface="Ebrima" panose="02000000000000000000" pitchFamily="2" charset="0"/>
              </a:rPr>
              <a:t>SOCCA</a:t>
            </a:r>
            <a:r>
              <a:rPr lang="es-MX" sz="2200" b="1" dirty="0">
                <a:latin typeface="Ebrima" panose="02000000000000000000" pitchFamily="2" charset="0"/>
                <a:ea typeface="Ebrima" panose="02000000000000000000" pitchFamily="2" charset="0"/>
                <a:cs typeface="Ebrima" panose="02000000000000000000" pitchFamily="2" charset="0"/>
              </a:rPr>
              <a:t> CANCÚN 2025</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5" name="Imagen 4">
            <a:extLst>
              <a:ext uri="{FF2B5EF4-FFF2-40B4-BE49-F238E27FC236}">
                <a16:creationId xmlns:a16="http://schemas.microsoft.com/office/drawing/2014/main" id="{A0547B22-65B3-4F09-3129-846D358632B9}"/>
              </a:ext>
            </a:extLst>
          </p:cNvPr>
          <p:cNvPicPr>
            <a:picLocks noChangeAspect="1"/>
          </p:cNvPicPr>
          <p:nvPr/>
        </p:nvPicPr>
        <p:blipFill>
          <a:blip r:embed="rId3"/>
          <a:stretch>
            <a:fillRect/>
          </a:stretch>
        </p:blipFill>
        <p:spPr>
          <a:xfrm>
            <a:off x="509253" y="272777"/>
            <a:ext cx="1945190" cy="943623"/>
          </a:xfrm>
          <a:prstGeom prst="rect">
            <a:avLst/>
          </a:prstGeom>
        </p:spPr>
      </p:pic>
      <p:pic>
        <p:nvPicPr>
          <p:cNvPr id="3" name="Imagen 2">
            <a:extLst>
              <a:ext uri="{FF2B5EF4-FFF2-40B4-BE49-F238E27FC236}">
                <a16:creationId xmlns:a16="http://schemas.microsoft.com/office/drawing/2014/main" id="{3CF6DBE0-BD0C-D29E-C521-6C2E0C38B4B3}"/>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84684" y="1347291"/>
            <a:ext cx="11036027" cy="162579"/>
          </a:xfrm>
          <a:prstGeom prst="rect">
            <a:avLst/>
          </a:prstGeom>
        </p:spPr>
      </p:pic>
      <p:sp>
        <p:nvSpPr>
          <p:cNvPr id="4" name="CuadroTexto 3">
            <a:extLst>
              <a:ext uri="{FF2B5EF4-FFF2-40B4-BE49-F238E27FC236}">
                <a16:creationId xmlns:a16="http://schemas.microsoft.com/office/drawing/2014/main" id="{548EFD79-B903-890C-76F9-EEEEC1048653}"/>
              </a:ext>
            </a:extLst>
          </p:cNvPr>
          <p:cNvSpPr txBox="1"/>
          <p:nvPr/>
        </p:nvSpPr>
        <p:spPr>
          <a:xfrm>
            <a:off x="384684" y="1640761"/>
            <a:ext cx="11160595" cy="2585323"/>
          </a:xfrm>
          <a:prstGeom prst="rect">
            <a:avLst/>
          </a:prstGeom>
          <a:noFill/>
        </p:spPr>
        <p:txBody>
          <a:bodyPr wrap="square">
            <a:spAutoFit/>
          </a:bodyPr>
          <a:lstStyle/>
          <a:p>
            <a:pPr algn="just"/>
            <a:r>
              <a:rPr lang="es-MX" b="1" dirty="0"/>
              <a:t>Mundial de </a:t>
            </a:r>
            <a:r>
              <a:rPr lang="es-MX" b="1" dirty="0" err="1"/>
              <a:t>Socca</a:t>
            </a:r>
            <a:r>
              <a:rPr lang="es-MX" b="1" dirty="0"/>
              <a:t> Cancún 2025</a:t>
            </a:r>
            <a:r>
              <a:rPr lang="es-MX" dirty="0"/>
              <a:t>. El </a:t>
            </a:r>
            <a:r>
              <a:rPr lang="es-MX" dirty="0" err="1"/>
              <a:t>Socca</a:t>
            </a:r>
            <a:r>
              <a:rPr lang="es-MX" dirty="0"/>
              <a:t> es una categoría de futbol de seis jugadores por equipo, en áreas aledañas al estadio se realizan exhibiciones culturales y de patrocinadores en un ambiente de esparcimiento familiar Después del éxito de la Copa </a:t>
            </a:r>
            <a:r>
              <a:rPr lang="es-MX" dirty="0" err="1"/>
              <a:t>Socca</a:t>
            </a:r>
            <a:r>
              <a:rPr lang="es-MX" dirty="0"/>
              <a:t> Américas en 2024 en la ciudad, se realiza en el Mundial de </a:t>
            </a:r>
            <a:r>
              <a:rPr lang="es-MX" dirty="0" err="1"/>
              <a:t>Socca</a:t>
            </a:r>
            <a:r>
              <a:rPr lang="es-MX" dirty="0"/>
              <a:t> 2025, con el objetivo de encauzar, promover y desarrollar la cultura física en la ciudadanía en general, Desarrollo del Turismo Deportivo, y aportar en el fortalecimiento de la cultura de la paz social, con el impacto positivo, reflejado en la reducción del índice de percepción de inseguridad.</a:t>
            </a:r>
          </a:p>
          <a:p>
            <a:pPr algn="just"/>
            <a:r>
              <a:rPr lang="es-MX" dirty="0"/>
              <a:t>Se contó la participación de equipos provenientes de 32 países, se construye de manera temporal un estadio con capacidad para 2500 aficionados. La asistencia será de más de 97,000 asistentes al evento dentro y fuera del estadio y los que lo vieron por las redes sociales y tv en vivo.</a:t>
            </a:r>
          </a:p>
        </p:txBody>
      </p:sp>
      <p:pic>
        <p:nvPicPr>
          <p:cNvPr id="16" name="Imagen 15">
            <a:extLst>
              <a:ext uri="{FF2B5EF4-FFF2-40B4-BE49-F238E27FC236}">
                <a16:creationId xmlns:a16="http://schemas.microsoft.com/office/drawing/2014/main" id="{0742425D-91B3-8D2A-0D5E-63BC2E7EF346}"/>
              </a:ext>
            </a:extLst>
          </p:cNvPr>
          <p:cNvPicPr>
            <a:picLocks noChangeAspect="1"/>
          </p:cNvPicPr>
          <p:nvPr/>
        </p:nvPicPr>
        <p:blipFill>
          <a:blip r:embed="rId5"/>
          <a:stretch>
            <a:fillRect/>
          </a:stretch>
        </p:blipFill>
        <p:spPr>
          <a:xfrm>
            <a:off x="437880" y="4226084"/>
            <a:ext cx="5332264" cy="2520776"/>
          </a:xfrm>
          <a:prstGeom prst="rect">
            <a:avLst/>
          </a:prstGeom>
        </p:spPr>
      </p:pic>
      <p:pic>
        <p:nvPicPr>
          <p:cNvPr id="18" name="Imagen 17">
            <a:extLst>
              <a:ext uri="{FF2B5EF4-FFF2-40B4-BE49-F238E27FC236}">
                <a16:creationId xmlns:a16="http://schemas.microsoft.com/office/drawing/2014/main" id="{C7AC0C3E-301F-F392-8688-1B0F16D2F727}"/>
              </a:ext>
            </a:extLst>
          </p:cNvPr>
          <p:cNvPicPr>
            <a:picLocks noChangeAspect="1"/>
          </p:cNvPicPr>
          <p:nvPr/>
        </p:nvPicPr>
        <p:blipFill>
          <a:blip r:embed="rId6"/>
          <a:stretch>
            <a:fillRect/>
          </a:stretch>
        </p:blipFill>
        <p:spPr>
          <a:xfrm>
            <a:off x="6524395" y="4274559"/>
            <a:ext cx="4896316" cy="2472301"/>
          </a:xfrm>
          <a:prstGeom prst="rect">
            <a:avLst/>
          </a:prstGeom>
        </p:spPr>
      </p:pic>
    </p:spTree>
    <p:extLst>
      <p:ext uri="{BB962C8B-B14F-4D97-AF65-F5344CB8AC3E}">
        <p14:creationId xmlns:p14="http://schemas.microsoft.com/office/powerpoint/2010/main" val="9956942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6500" advClick="0" advTm="7480"/>
    </mc:Choice>
    <mc:Fallback>
      <p:transition spd="slow" advClick="0" advTm="748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5562E8E3-E8D7-0D2E-8A91-AE4267AD15A2}"/>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2CA24B29-E43E-DE0F-5332-020313E6121E}"/>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C2229434-30A8-D86C-82CC-3FA2F17A921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84684" y="1614381"/>
            <a:ext cx="11036027" cy="162579"/>
          </a:xfrm>
          <a:prstGeom prst="rect">
            <a:avLst/>
          </a:prstGeom>
        </p:spPr>
      </p:pic>
      <p:sp>
        <p:nvSpPr>
          <p:cNvPr id="2" name="CuadroTexto 1">
            <a:extLst>
              <a:ext uri="{FF2B5EF4-FFF2-40B4-BE49-F238E27FC236}">
                <a16:creationId xmlns:a16="http://schemas.microsoft.com/office/drawing/2014/main" id="{CC6ED6D8-FE17-819E-45E2-FBCB0C7936A2}"/>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MUNDIAL DE </a:t>
            </a:r>
            <a:r>
              <a:rPr lang="es-MX" sz="2200" b="1" dirty="0" err="1">
                <a:latin typeface="Ebrima" panose="02000000000000000000" pitchFamily="2" charset="0"/>
                <a:ea typeface="Ebrima" panose="02000000000000000000" pitchFamily="2" charset="0"/>
                <a:cs typeface="Ebrima" panose="02000000000000000000" pitchFamily="2" charset="0"/>
              </a:rPr>
              <a:t>SOCCA</a:t>
            </a:r>
            <a:r>
              <a:rPr lang="es-MX" sz="2200" b="1" dirty="0">
                <a:latin typeface="Ebrima" panose="02000000000000000000" pitchFamily="2" charset="0"/>
                <a:ea typeface="Ebrima" panose="02000000000000000000" pitchFamily="2" charset="0"/>
                <a:cs typeface="Ebrima" panose="02000000000000000000" pitchFamily="2" charset="0"/>
              </a:rPr>
              <a:t> CANCÚN 2025</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11" name="Imagen 10">
            <a:extLst>
              <a:ext uri="{FF2B5EF4-FFF2-40B4-BE49-F238E27FC236}">
                <a16:creationId xmlns:a16="http://schemas.microsoft.com/office/drawing/2014/main" id="{A0C28622-C32C-261C-45BE-FB9679DEA92C}"/>
              </a:ext>
            </a:extLst>
          </p:cNvPr>
          <p:cNvPicPr>
            <a:picLocks noChangeAspect="1"/>
          </p:cNvPicPr>
          <p:nvPr/>
        </p:nvPicPr>
        <p:blipFill>
          <a:blip r:embed="rId5"/>
          <a:stretch>
            <a:fillRect/>
          </a:stretch>
        </p:blipFill>
        <p:spPr>
          <a:xfrm>
            <a:off x="529061" y="1963690"/>
            <a:ext cx="7479451" cy="4207192"/>
          </a:xfrm>
          <a:prstGeom prst="rect">
            <a:avLst/>
          </a:prstGeom>
        </p:spPr>
      </p:pic>
      <p:pic>
        <p:nvPicPr>
          <p:cNvPr id="13" name="Imagen 12">
            <a:extLst>
              <a:ext uri="{FF2B5EF4-FFF2-40B4-BE49-F238E27FC236}">
                <a16:creationId xmlns:a16="http://schemas.microsoft.com/office/drawing/2014/main" id="{3B3A4CB0-E57B-6592-5ADB-F42A7AE4650C}"/>
              </a:ext>
            </a:extLst>
          </p:cNvPr>
          <p:cNvPicPr>
            <a:picLocks noChangeAspect="1"/>
          </p:cNvPicPr>
          <p:nvPr/>
        </p:nvPicPr>
        <p:blipFill>
          <a:blip r:embed="rId6"/>
          <a:stretch>
            <a:fillRect/>
          </a:stretch>
        </p:blipFill>
        <p:spPr>
          <a:xfrm>
            <a:off x="8120938" y="1963691"/>
            <a:ext cx="3155394" cy="4207192"/>
          </a:xfrm>
          <a:prstGeom prst="rect">
            <a:avLst/>
          </a:prstGeom>
        </p:spPr>
      </p:pic>
    </p:spTree>
    <p:extLst>
      <p:ext uri="{BB962C8B-B14F-4D97-AF65-F5344CB8AC3E}">
        <p14:creationId xmlns:p14="http://schemas.microsoft.com/office/powerpoint/2010/main" val="39108246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4500" advClick="0" advTm="5672"/>
    </mc:Choice>
    <mc:Fallback>
      <p:transition spd="slow" advClick="0" advTm="5672"/>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F1C60C85-CE93-DD9D-77A9-0E13A1BECFF8}"/>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DF802712-3CA5-1DBF-6376-97EECEF7B1B7}"/>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1A5B72C6-9D4D-8E45-60B9-2953D1F2C980}"/>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84684" y="1614381"/>
            <a:ext cx="11036027" cy="162579"/>
          </a:xfrm>
          <a:prstGeom prst="rect">
            <a:avLst/>
          </a:prstGeom>
        </p:spPr>
      </p:pic>
      <p:sp>
        <p:nvSpPr>
          <p:cNvPr id="2" name="CuadroTexto 1">
            <a:extLst>
              <a:ext uri="{FF2B5EF4-FFF2-40B4-BE49-F238E27FC236}">
                <a16:creationId xmlns:a16="http://schemas.microsoft.com/office/drawing/2014/main" id="{EA8F946F-E0CF-58AE-5EF6-9F788D979EB0}"/>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MUNDIAL DE </a:t>
            </a:r>
            <a:r>
              <a:rPr lang="es-MX" sz="2200" b="1" dirty="0" err="1">
                <a:latin typeface="Ebrima" panose="02000000000000000000" pitchFamily="2" charset="0"/>
                <a:ea typeface="Ebrima" panose="02000000000000000000" pitchFamily="2" charset="0"/>
                <a:cs typeface="Ebrima" panose="02000000000000000000" pitchFamily="2" charset="0"/>
              </a:rPr>
              <a:t>SOCCA</a:t>
            </a:r>
            <a:r>
              <a:rPr lang="es-MX" sz="2200" b="1" dirty="0">
                <a:latin typeface="Ebrima" panose="02000000000000000000" pitchFamily="2" charset="0"/>
                <a:ea typeface="Ebrima" panose="02000000000000000000" pitchFamily="2" charset="0"/>
                <a:cs typeface="Ebrima" panose="02000000000000000000" pitchFamily="2" charset="0"/>
              </a:rPr>
              <a:t> CANCÚN 2025</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12" name="Imagen 11">
            <a:extLst>
              <a:ext uri="{FF2B5EF4-FFF2-40B4-BE49-F238E27FC236}">
                <a16:creationId xmlns:a16="http://schemas.microsoft.com/office/drawing/2014/main" id="{70A04397-9541-28E9-7C60-A967F4321D8D}"/>
              </a:ext>
            </a:extLst>
          </p:cNvPr>
          <p:cNvPicPr>
            <a:picLocks noChangeAspect="1"/>
          </p:cNvPicPr>
          <p:nvPr/>
        </p:nvPicPr>
        <p:blipFill>
          <a:blip r:embed="rId5"/>
          <a:stretch>
            <a:fillRect/>
          </a:stretch>
        </p:blipFill>
        <p:spPr>
          <a:xfrm>
            <a:off x="230798" y="2376271"/>
            <a:ext cx="6462343" cy="3402827"/>
          </a:xfrm>
          <a:prstGeom prst="rect">
            <a:avLst/>
          </a:prstGeom>
        </p:spPr>
      </p:pic>
      <p:pic>
        <p:nvPicPr>
          <p:cNvPr id="14" name="Imagen 13">
            <a:extLst>
              <a:ext uri="{FF2B5EF4-FFF2-40B4-BE49-F238E27FC236}">
                <a16:creationId xmlns:a16="http://schemas.microsoft.com/office/drawing/2014/main" id="{3E6092DC-7F3F-5F0A-579A-21CFAD0CBDC3}"/>
              </a:ext>
            </a:extLst>
          </p:cNvPr>
          <p:cNvPicPr>
            <a:picLocks noChangeAspect="1"/>
          </p:cNvPicPr>
          <p:nvPr/>
        </p:nvPicPr>
        <p:blipFill>
          <a:blip r:embed="rId6"/>
          <a:stretch>
            <a:fillRect/>
          </a:stretch>
        </p:blipFill>
        <p:spPr>
          <a:xfrm>
            <a:off x="6798596" y="2376271"/>
            <a:ext cx="5162606" cy="3334718"/>
          </a:xfrm>
          <a:prstGeom prst="rect">
            <a:avLst/>
          </a:prstGeom>
        </p:spPr>
      </p:pic>
    </p:spTree>
    <p:extLst>
      <p:ext uri="{BB962C8B-B14F-4D97-AF65-F5344CB8AC3E}">
        <p14:creationId xmlns:p14="http://schemas.microsoft.com/office/powerpoint/2010/main" val="36409959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4500" advClick="0" advTm="4205"/>
    </mc:Choice>
    <mc:Fallback>
      <p:transition spd="slow" advClick="0" advTm="4205"/>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11B24DBD-647F-D73E-5092-5818C98E0FCA}"/>
            </a:ext>
          </a:extLst>
        </p:cNvPr>
        <p:cNvGrpSpPr/>
        <p:nvPr/>
      </p:nvGrpSpPr>
      <p:grpSpPr>
        <a:xfrm>
          <a:off x="0" y="0"/>
          <a:ext cx="0" cy="0"/>
          <a:chOff x="0" y="0"/>
          <a:chExt cx="0" cy="0"/>
        </a:xfrm>
      </p:grpSpPr>
      <p:sp>
        <p:nvSpPr>
          <p:cNvPr id="7" name="CuadroTexto 6">
            <a:extLst>
              <a:ext uri="{FF2B5EF4-FFF2-40B4-BE49-F238E27FC236}">
                <a16:creationId xmlns:a16="http://schemas.microsoft.com/office/drawing/2014/main" id="{5B1CE2E5-413B-3B1D-6CD7-B44CC14FC25A}"/>
              </a:ext>
            </a:extLst>
          </p:cNvPr>
          <p:cNvSpPr txBox="1"/>
          <p:nvPr/>
        </p:nvSpPr>
        <p:spPr>
          <a:xfrm>
            <a:off x="3494682" y="547822"/>
            <a:ext cx="7570585" cy="791948"/>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Mantenimiento e infraestructura de Instalaciones Deportivas. </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5" name="Imagen 4">
            <a:extLst>
              <a:ext uri="{FF2B5EF4-FFF2-40B4-BE49-F238E27FC236}">
                <a16:creationId xmlns:a16="http://schemas.microsoft.com/office/drawing/2014/main" id="{AEDAD4AE-1609-B103-B0BA-21C7644CCAB8}"/>
              </a:ext>
            </a:extLst>
          </p:cNvPr>
          <p:cNvPicPr>
            <a:picLocks noChangeAspect="1"/>
          </p:cNvPicPr>
          <p:nvPr/>
        </p:nvPicPr>
        <p:blipFill>
          <a:blip r:embed="rId4"/>
          <a:stretch>
            <a:fillRect/>
          </a:stretch>
        </p:blipFill>
        <p:spPr>
          <a:xfrm>
            <a:off x="509252" y="272777"/>
            <a:ext cx="2422203" cy="1175025"/>
          </a:xfrm>
          <a:prstGeom prst="rect">
            <a:avLst/>
          </a:prstGeom>
        </p:spPr>
      </p:pic>
      <p:pic>
        <p:nvPicPr>
          <p:cNvPr id="2" name="Imagen 1">
            <a:extLst>
              <a:ext uri="{FF2B5EF4-FFF2-40B4-BE49-F238E27FC236}">
                <a16:creationId xmlns:a16="http://schemas.microsoft.com/office/drawing/2014/main" id="{B16D9F41-9D68-3D6F-4DF5-33541BD1F3A2}"/>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84684" y="1614381"/>
            <a:ext cx="11036027" cy="162579"/>
          </a:xfrm>
          <a:prstGeom prst="rect">
            <a:avLst/>
          </a:prstGeom>
        </p:spPr>
      </p:pic>
      <p:sp>
        <p:nvSpPr>
          <p:cNvPr id="8" name="CuadroTexto 7">
            <a:extLst>
              <a:ext uri="{FF2B5EF4-FFF2-40B4-BE49-F238E27FC236}">
                <a16:creationId xmlns:a16="http://schemas.microsoft.com/office/drawing/2014/main" id="{AD0D86CB-E220-699A-C8AB-0F516FD0B63C}"/>
              </a:ext>
            </a:extLst>
          </p:cNvPr>
          <p:cNvSpPr txBox="1"/>
          <p:nvPr/>
        </p:nvSpPr>
        <p:spPr>
          <a:xfrm>
            <a:off x="294977" y="1943539"/>
            <a:ext cx="5801023" cy="4278094"/>
          </a:xfrm>
          <a:prstGeom prst="rect">
            <a:avLst/>
          </a:prstGeom>
          <a:noFill/>
        </p:spPr>
        <p:txBody>
          <a:bodyPr wrap="square">
            <a:spAutoFit/>
          </a:bodyPr>
          <a:lstStyle/>
          <a:p>
            <a:pPr algn="just"/>
            <a:r>
              <a:rPr lang="es-MX" sz="1600" dirty="0"/>
              <a:t>	Con la actividad de Rehabilitación y Rescate de Espacios Deportivos “</a:t>
            </a:r>
            <a:r>
              <a:rPr lang="es-MX" sz="1600" dirty="0" err="1"/>
              <a:t>RRED</a:t>
            </a:r>
            <a:r>
              <a:rPr lang="es-MX" sz="1600" dirty="0"/>
              <a:t>” con apoyo de los comités deportivos, promotores, entrenadores, deportistas, usuarios y vecinos que en colaboración con el personal del Instituto del Deporte se realiza limpieza, mantenimiento y pintura a 6 instalaciones deportivas, con cambio de tableros, porterías, redes nuevas, rotulación de logotipos y leyendas oficiales en Unidades deportivas de la SM 59, unidad deportiva de la SM 90, cancha de la SM 200. </a:t>
            </a:r>
          </a:p>
          <a:p>
            <a:pPr algn="just"/>
            <a:r>
              <a:rPr lang="es-MX" sz="1600" dirty="0"/>
              <a:t>Así mismo se rehabilitan 9 canchas deportivas (SM 103, SM 221 A, SM 21, La Guadalupana, SM 238, Los Tules, </a:t>
            </a:r>
            <a:r>
              <a:rPr lang="es-MX" sz="1600" dirty="0" err="1"/>
              <a:t>Lakin</a:t>
            </a:r>
            <a:r>
              <a:rPr lang="es-MX" sz="1600" dirty="0"/>
              <a:t>, SM 99, SM 236) con la sustitución de pasto sintético en mal estado, con el fin de fortalecer la práctica del deporte, promover estilos de vida saludables y contribuir a la recuperación de espacios públicos. </a:t>
            </a:r>
          </a:p>
          <a:p>
            <a:pPr algn="just"/>
            <a:r>
              <a:rPr lang="es-MX" sz="1600" dirty="0"/>
              <a:t>Al hacerse el cambio de pasto sintético en la instalación deportiva y sus espacios deportivos requirieron servicios menores como pintura, mejoras en las mallas ciclónicas, accesos y limpieza. En total se atienden 21 instalaciones deportivas.</a:t>
            </a:r>
          </a:p>
        </p:txBody>
      </p:sp>
      <p:graphicFrame>
        <p:nvGraphicFramePr>
          <p:cNvPr id="3" name="Gráfico 2">
            <a:extLst>
              <a:ext uri="{FF2B5EF4-FFF2-40B4-BE49-F238E27FC236}">
                <a16:creationId xmlns:a16="http://schemas.microsoft.com/office/drawing/2014/main" id="{E02B3DF4-7B5B-4DF6-BDEA-35761736C678}"/>
              </a:ext>
            </a:extLst>
          </p:cNvPr>
          <p:cNvGraphicFramePr>
            <a:graphicFrameLocks/>
          </p:cNvGraphicFramePr>
          <p:nvPr>
            <p:extLst>
              <p:ext uri="{D42A27DB-BD31-4B8C-83A1-F6EECF244321}">
                <p14:modId xmlns:p14="http://schemas.microsoft.com/office/powerpoint/2010/main" val="3838511416"/>
              </p:ext>
            </p:extLst>
          </p:nvPr>
        </p:nvGraphicFramePr>
        <p:xfrm>
          <a:off x="6198669" y="2127184"/>
          <a:ext cx="5428649" cy="4137704"/>
        </p:xfrm>
        <a:graphic>
          <a:graphicData uri="http://schemas.openxmlformats.org/drawingml/2006/chart">
            <c:chart xmlns:c="http://schemas.openxmlformats.org/drawingml/2006/chart" xmlns:r="http://schemas.openxmlformats.org/officeDocument/2006/relationships" r:id="rId6"/>
          </a:graphicData>
        </a:graphic>
      </p:graphicFrame>
    </p:spTree>
    <p:custDataLst>
      <p:tags r:id="rId1"/>
    </p:custDataLst>
    <p:extLst>
      <p:ext uri="{BB962C8B-B14F-4D97-AF65-F5344CB8AC3E}">
        <p14:creationId xmlns:p14="http://schemas.microsoft.com/office/powerpoint/2010/main" val="34786338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5500" advClick="0" advTm="13949"/>
    </mc:Choice>
    <mc:Fallback>
      <p:transition spd="slow" advClick="0" advTm="1394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300"/>
                                  </p:stCondLst>
                                  <p:childTnLst>
                                    <p:set>
                                      <p:cBhvr>
                                        <p:cTn id="6" dur="1" fill="hold">
                                          <p:stCondLst>
                                            <p:cond delay="0"/>
                                          </p:stCondLst>
                                        </p:cTn>
                                        <p:tgtEl>
                                          <p:spTgt spid="3">
                                            <p:graphicEl>
                                              <a:chart seriesIdx="-3" categoryIdx="-3" bldStep="gridLegend"/>
                                            </p:graphicEl>
                                          </p:spTgt>
                                        </p:tgtEl>
                                        <p:attrNameLst>
                                          <p:attrName>style.visibility</p:attrName>
                                        </p:attrNameLst>
                                      </p:cBhvr>
                                      <p:to>
                                        <p:strVal val="visible"/>
                                      </p:to>
                                    </p:set>
                                    <p:animEffect transition="in" filter="wipe(down)">
                                      <p:cBhvr>
                                        <p:cTn id="7" dur="1200"/>
                                        <p:tgtEl>
                                          <p:spTgt spid="3">
                                            <p:graphicEl>
                                              <a:chart seriesIdx="-3" categoryIdx="-3" bldStep="gridLegend"/>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300"/>
                                  </p:stCondLst>
                                  <p:childTnLst>
                                    <p:set>
                                      <p:cBhvr>
                                        <p:cTn id="11" dur="1" fill="hold">
                                          <p:stCondLst>
                                            <p:cond delay="0"/>
                                          </p:stCondLst>
                                        </p:cTn>
                                        <p:tgtEl>
                                          <p:spTgt spid="3">
                                            <p:graphicEl>
                                              <a:chart seriesIdx="0" categoryIdx="-4" bldStep="series"/>
                                            </p:graphicEl>
                                          </p:spTgt>
                                        </p:tgtEl>
                                        <p:attrNameLst>
                                          <p:attrName>style.visibility</p:attrName>
                                        </p:attrNameLst>
                                      </p:cBhvr>
                                      <p:to>
                                        <p:strVal val="visible"/>
                                      </p:to>
                                    </p:set>
                                    <p:animEffect transition="in" filter="wipe(down)">
                                      <p:cBhvr>
                                        <p:cTn id="12" dur="1200"/>
                                        <p:tgtEl>
                                          <p:spTgt spid="3">
                                            <p:graphicEl>
                                              <a:chart seriesIdx="0" categoryIdx="-4" bldStep="series"/>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300"/>
                                  </p:stCondLst>
                                  <p:childTnLst>
                                    <p:set>
                                      <p:cBhvr>
                                        <p:cTn id="16" dur="1" fill="hold">
                                          <p:stCondLst>
                                            <p:cond delay="0"/>
                                          </p:stCondLst>
                                        </p:cTn>
                                        <p:tgtEl>
                                          <p:spTgt spid="3">
                                            <p:graphicEl>
                                              <a:chart seriesIdx="1" categoryIdx="-4" bldStep="series"/>
                                            </p:graphicEl>
                                          </p:spTgt>
                                        </p:tgtEl>
                                        <p:attrNameLst>
                                          <p:attrName>style.visibility</p:attrName>
                                        </p:attrNameLst>
                                      </p:cBhvr>
                                      <p:to>
                                        <p:strVal val="visible"/>
                                      </p:to>
                                    </p:set>
                                    <p:animEffect transition="in" filter="wipe(down)">
                                      <p:cBhvr>
                                        <p:cTn id="17" dur="1200"/>
                                        <p:tgtEl>
                                          <p:spTgt spid="3">
                                            <p:graphicEl>
                                              <a:chart seriesIdx="1" categoryIdx="-4" bldStep="series"/>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300"/>
                                  </p:stCondLst>
                                  <p:childTnLst>
                                    <p:set>
                                      <p:cBhvr>
                                        <p:cTn id="21" dur="1" fill="hold">
                                          <p:stCondLst>
                                            <p:cond delay="0"/>
                                          </p:stCondLst>
                                        </p:cTn>
                                        <p:tgtEl>
                                          <p:spTgt spid="3">
                                            <p:graphicEl>
                                              <a:chart seriesIdx="2" categoryIdx="-4" bldStep="series"/>
                                            </p:graphicEl>
                                          </p:spTgt>
                                        </p:tgtEl>
                                        <p:attrNameLst>
                                          <p:attrName>style.visibility</p:attrName>
                                        </p:attrNameLst>
                                      </p:cBhvr>
                                      <p:to>
                                        <p:strVal val="visible"/>
                                      </p:to>
                                    </p:set>
                                    <p:animEffect transition="in" filter="wipe(down)">
                                      <p:cBhvr>
                                        <p:cTn id="22" dur="1200"/>
                                        <p:tgtEl>
                                          <p:spTgt spid="3">
                                            <p:graphicEl>
                                              <a:chart seriesIdx="2"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Chart bld="series"/>
        </p:bldSub>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1FC332CC-600F-65BB-5A6A-68B18F2D604C}"/>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9C43BC9F-A8D9-DF47-2D90-DBB754F66DE4}"/>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03408FCF-FD3F-634E-936A-128BE45B617B}"/>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84684" y="1614381"/>
            <a:ext cx="11036027" cy="162579"/>
          </a:xfrm>
          <a:prstGeom prst="rect">
            <a:avLst/>
          </a:prstGeom>
        </p:spPr>
      </p:pic>
      <p:sp>
        <p:nvSpPr>
          <p:cNvPr id="2" name="CuadroTexto 1">
            <a:extLst>
              <a:ext uri="{FF2B5EF4-FFF2-40B4-BE49-F238E27FC236}">
                <a16:creationId xmlns:a16="http://schemas.microsoft.com/office/drawing/2014/main" id="{048AD047-9C6D-50DF-0A20-E452EA9F5916}"/>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MUNDIAL DE </a:t>
            </a:r>
            <a:r>
              <a:rPr lang="es-MX" sz="2200" b="1" dirty="0" err="1">
                <a:latin typeface="Ebrima" panose="02000000000000000000" pitchFamily="2" charset="0"/>
                <a:ea typeface="Ebrima" panose="02000000000000000000" pitchFamily="2" charset="0"/>
                <a:cs typeface="Ebrima" panose="02000000000000000000" pitchFamily="2" charset="0"/>
              </a:rPr>
              <a:t>SOCCA</a:t>
            </a:r>
            <a:r>
              <a:rPr lang="es-MX" sz="2200" b="1" dirty="0">
                <a:latin typeface="Ebrima" panose="02000000000000000000" pitchFamily="2" charset="0"/>
                <a:ea typeface="Ebrima" panose="02000000000000000000" pitchFamily="2" charset="0"/>
                <a:cs typeface="Ebrima" panose="02000000000000000000" pitchFamily="2" charset="0"/>
              </a:rPr>
              <a:t> CANCÚN 2025</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6" name="Imagen 5">
            <a:extLst>
              <a:ext uri="{FF2B5EF4-FFF2-40B4-BE49-F238E27FC236}">
                <a16:creationId xmlns:a16="http://schemas.microsoft.com/office/drawing/2014/main" id="{27DD4A88-9886-506F-3562-DDAED3E48CA6}"/>
              </a:ext>
            </a:extLst>
          </p:cNvPr>
          <p:cNvPicPr>
            <a:picLocks noChangeAspect="1"/>
          </p:cNvPicPr>
          <p:nvPr/>
        </p:nvPicPr>
        <p:blipFill>
          <a:blip r:embed="rId5"/>
          <a:stretch>
            <a:fillRect/>
          </a:stretch>
        </p:blipFill>
        <p:spPr>
          <a:xfrm>
            <a:off x="384684" y="1943539"/>
            <a:ext cx="3575271" cy="4481729"/>
          </a:xfrm>
          <a:prstGeom prst="rect">
            <a:avLst/>
          </a:prstGeom>
        </p:spPr>
      </p:pic>
      <p:pic>
        <p:nvPicPr>
          <p:cNvPr id="8" name="Imagen 7">
            <a:extLst>
              <a:ext uri="{FF2B5EF4-FFF2-40B4-BE49-F238E27FC236}">
                <a16:creationId xmlns:a16="http://schemas.microsoft.com/office/drawing/2014/main" id="{A54565FE-47BC-B3AE-A84F-9F619269ACF4}"/>
              </a:ext>
            </a:extLst>
          </p:cNvPr>
          <p:cNvPicPr>
            <a:picLocks noChangeAspect="1"/>
          </p:cNvPicPr>
          <p:nvPr/>
        </p:nvPicPr>
        <p:blipFill>
          <a:blip r:embed="rId6"/>
          <a:stretch>
            <a:fillRect/>
          </a:stretch>
        </p:blipFill>
        <p:spPr>
          <a:xfrm>
            <a:off x="4222048" y="1943539"/>
            <a:ext cx="3361297" cy="4481729"/>
          </a:xfrm>
          <a:prstGeom prst="rect">
            <a:avLst/>
          </a:prstGeom>
        </p:spPr>
      </p:pic>
      <p:pic>
        <p:nvPicPr>
          <p:cNvPr id="10" name="Imagen 9">
            <a:extLst>
              <a:ext uri="{FF2B5EF4-FFF2-40B4-BE49-F238E27FC236}">
                <a16:creationId xmlns:a16="http://schemas.microsoft.com/office/drawing/2014/main" id="{79B72941-58BE-B80E-A5AE-336009871467}"/>
              </a:ext>
            </a:extLst>
          </p:cNvPr>
          <p:cNvPicPr>
            <a:picLocks noChangeAspect="1"/>
          </p:cNvPicPr>
          <p:nvPr/>
        </p:nvPicPr>
        <p:blipFill>
          <a:blip r:embed="rId7"/>
          <a:stretch>
            <a:fillRect/>
          </a:stretch>
        </p:blipFill>
        <p:spPr>
          <a:xfrm>
            <a:off x="7845438" y="1943538"/>
            <a:ext cx="3361298" cy="4481730"/>
          </a:xfrm>
          <a:prstGeom prst="rect">
            <a:avLst/>
          </a:prstGeom>
        </p:spPr>
      </p:pic>
    </p:spTree>
    <p:extLst>
      <p:ext uri="{BB962C8B-B14F-4D97-AF65-F5344CB8AC3E}">
        <p14:creationId xmlns:p14="http://schemas.microsoft.com/office/powerpoint/2010/main" val="27006328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500" advClick="0" advTm="4383"/>
    </mc:Choice>
    <mc:Fallback>
      <p:transition spd="slow" advClick="0" advTm="4383"/>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9712C335-ADDE-873B-CC2C-B5472A57B7A4}"/>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BD4A37E8-086A-2198-CDFA-0071D24C32B9}"/>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413848F2-2487-E127-7324-D55AADEE5A81}"/>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84684" y="1614381"/>
            <a:ext cx="11036027" cy="162579"/>
          </a:xfrm>
          <a:prstGeom prst="rect">
            <a:avLst/>
          </a:prstGeom>
        </p:spPr>
      </p:pic>
      <p:sp>
        <p:nvSpPr>
          <p:cNvPr id="2" name="CuadroTexto 1">
            <a:extLst>
              <a:ext uri="{FF2B5EF4-FFF2-40B4-BE49-F238E27FC236}">
                <a16:creationId xmlns:a16="http://schemas.microsoft.com/office/drawing/2014/main" id="{852AC375-B95F-221E-9963-0275E37CB83C}"/>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MUNDIAL DE </a:t>
            </a:r>
            <a:r>
              <a:rPr lang="es-MX" sz="2200" b="1" dirty="0" err="1">
                <a:latin typeface="Ebrima" panose="02000000000000000000" pitchFamily="2" charset="0"/>
                <a:ea typeface="Ebrima" panose="02000000000000000000" pitchFamily="2" charset="0"/>
                <a:cs typeface="Ebrima" panose="02000000000000000000" pitchFamily="2" charset="0"/>
              </a:rPr>
              <a:t>SOCCA</a:t>
            </a:r>
            <a:r>
              <a:rPr lang="es-MX" sz="2200" b="1" dirty="0">
                <a:latin typeface="Ebrima" panose="02000000000000000000" pitchFamily="2" charset="0"/>
                <a:ea typeface="Ebrima" panose="02000000000000000000" pitchFamily="2" charset="0"/>
                <a:cs typeface="Ebrima" panose="02000000000000000000" pitchFamily="2" charset="0"/>
              </a:rPr>
              <a:t> CANCÚN 2025</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6" name="Imagen 5">
            <a:extLst>
              <a:ext uri="{FF2B5EF4-FFF2-40B4-BE49-F238E27FC236}">
                <a16:creationId xmlns:a16="http://schemas.microsoft.com/office/drawing/2014/main" id="{61E21B7F-61E8-CCFD-163F-7CE509F56780}"/>
              </a:ext>
            </a:extLst>
          </p:cNvPr>
          <p:cNvPicPr>
            <a:picLocks noChangeAspect="1"/>
          </p:cNvPicPr>
          <p:nvPr/>
        </p:nvPicPr>
        <p:blipFill>
          <a:blip r:embed="rId5"/>
          <a:stretch>
            <a:fillRect/>
          </a:stretch>
        </p:blipFill>
        <p:spPr>
          <a:xfrm>
            <a:off x="6212439" y="1892411"/>
            <a:ext cx="3533359" cy="2354652"/>
          </a:xfrm>
          <a:prstGeom prst="rect">
            <a:avLst/>
          </a:prstGeom>
        </p:spPr>
      </p:pic>
      <p:pic>
        <p:nvPicPr>
          <p:cNvPr id="8" name="Imagen 7">
            <a:extLst>
              <a:ext uri="{FF2B5EF4-FFF2-40B4-BE49-F238E27FC236}">
                <a16:creationId xmlns:a16="http://schemas.microsoft.com/office/drawing/2014/main" id="{D1E05538-BAFE-F790-801D-C4EFB5C4BC6A}"/>
              </a:ext>
            </a:extLst>
          </p:cNvPr>
          <p:cNvPicPr>
            <a:picLocks noChangeAspect="1"/>
          </p:cNvPicPr>
          <p:nvPr/>
        </p:nvPicPr>
        <p:blipFill>
          <a:blip r:embed="rId6"/>
          <a:stretch>
            <a:fillRect/>
          </a:stretch>
        </p:blipFill>
        <p:spPr>
          <a:xfrm>
            <a:off x="1980876" y="1889650"/>
            <a:ext cx="3768710" cy="2357413"/>
          </a:xfrm>
          <a:prstGeom prst="rect">
            <a:avLst/>
          </a:prstGeom>
        </p:spPr>
      </p:pic>
      <p:pic>
        <p:nvPicPr>
          <p:cNvPr id="10" name="Imagen 9">
            <a:extLst>
              <a:ext uri="{FF2B5EF4-FFF2-40B4-BE49-F238E27FC236}">
                <a16:creationId xmlns:a16="http://schemas.microsoft.com/office/drawing/2014/main" id="{49618E10-AED6-12A6-FE31-2C1345CA8F99}"/>
              </a:ext>
            </a:extLst>
          </p:cNvPr>
          <p:cNvPicPr>
            <a:picLocks noChangeAspect="1"/>
          </p:cNvPicPr>
          <p:nvPr/>
        </p:nvPicPr>
        <p:blipFill>
          <a:blip r:embed="rId7"/>
          <a:stretch>
            <a:fillRect/>
          </a:stretch>
        </p:blipFill>
        <p:spPr>
          <a:xfrm>
            <a:off x="1980875" y="4282715"/>
            <a:ext cx="3768710" cy="2511492"/>
          </a:xfrm>
          <a:prstGeom prst="rect">
            <a:avLst/>
          </a:prstGeom>
        </p:spPr>
      </p:pic>
      <p:pic>
        <p:nvPicPr>
          <p:cNvPr id="7" name="Imagen 6">
            <a:extLst>
              <a:ext uri="{FF2B5EF4-FFF2-40B4-BE49-F238E27FC236}">
                <a16:creationId xmlns:a16="http://schemas.microsoft.com/office/drawing/2014/main" id="{2A875CE4-6E3D-3A9E-67E6-C3C28513EC36}"/>
              </a:ext>
            </a:extLst>
          </p:cNvPr>
          <p:cNvPicPr>
            <a:picLocks noChangeAspect="1"/>
          </p:cNvPicPr>
          <p:nvPr/>
        </p:nvPicPr>
        <p:blipFill>
          <a:blip r:embed="rId8"/>
          <a:stretch>
            <a:fillRect/>
          </a:stretch>
        </p:blipFill>
        <p:spPr>
          <a:xfrm>
            <a:off x="6212439" y="4282714"/>
            <a:ext cx="3533358" cy="2511492"/>
          </a:xfrm>
          <a:prstGeom prst="rect">
            <a:avLst/>
          </a:prstGeom>
        </p:spPr>
      </p:pic>
    </p:spTree>
    <p:extLst>
      <p:ext uri="{BB962C8B-B14F-4D97-AF65-F5344CB8AC3E}">
        <p14:creationId xmlns:p14="http://schemas.microsoft.com/office/powerpoint/2010/main" val="39978763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6500" advClick="0" advTm="4599"/>
    </mc:Choice>
    <mc:Fallback>
      <p:transition spd="slow" advClick="0" advTm="4599"/>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F74E8675-60F7-2EE0-A9AF-ADBB336E95CD}"/>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FF8E7DC4-5200-251D-19F2-4BF6EE215E3B}"/>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6B10DEB8-A2FD-DFC6-A7AD-7FCAD5D0C07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84684" y="1614381"/>
            <a:ext cx="11036027" cy="162579"/>
          </a:xfrm>
          <a:prstGeom prst="rect">
            <a:avLst/>
          </a:prstGeom>
        </p:spPr>
      </p:pic>
      <p:sp>
        <p:nvSpPr>
          <p:cNvPr id="2" name="CuadroTexto 1">
            <a:extLst>
              <a:ext uri="{FF2B5EF4-FFF2-40B4-BE49-F238E27FC236}">
                <a16:creationId xmlns:a16="http://schemas.microsoft.com/office/drawing/2014/main" id="{470A6F89-F72E-BB00-D9DA-B9A1B26DFDD9}"/>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MUNDIAL DE </a:t>
            </a:r>
            <a:r>
              <a:rPr lang="es-MX" sz="2200" b="1" dirty="0" err="1">
                <a:latin typeface="Ebrima" panose="02000000000000000000" pitchFamily="2" charset="0"/>
                <a:ea typeface="Ebrima" panose="02000000000000000000" pitchFamily="2" charset="0"/>
                <a:cs typeface="Ebrima" panose="02000000000000000000" pitchFamily="2" charset="0"/>
              </a:rPr>
              <a:t>SOCCA</a:t>
            </a:r>
            <a:r>
              <a:rPr lang="es-MX" sz="2200" b="1" dirty="0">
                <a:latin typeface="Ebrima" panose="02000000000000000000" pitchFamily="2" charset="0"/>
                <a:ea typeface="Ebrima" panose="02000000000000000000" pitchFamily="2" charset="0"/>
                <a:cs typeface="Ebrima" panose="02000000000000000000" pitchFamily="2" charset="0"/>
              </a:rPr>
              <a:t> CANCÚN 2025</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6" name="Imagen 5">
            <a:extLst>
              <a:ext uri="{FF2B5EF4-FFF2-40B4-BE49-F238E27FC236}">
                <a16:creationId xmlns:a16="http://schemas.microsoft.com/office/drawing/2014/main" id="{2B4425BB-369A-BB5F-9ADB-D405ACFFB0D8}"/>
              </a:ext>
            </a:extLst>
          </p:cNvPr>
          <p:cNvPicPr>
            <a:picLocks noChangeAspect="1"/>
          </p:cNvPicPr>
          <p:nvPr/>
        </p:nvPicPr>
        <p:blipFill>
          <a:blip r:embed="rId5"/>
          <a:stretch>
            <a:fillRect/>
          </a:stretch>
        </p:blipFill>
        <p:spPr>
          <a:xfrm>
            <a:off x="1833362" y="4267200"/>
            <a:ext cx="3651584" cy="2484072"/>
          </a:xfrm>
          <a:prstGeom prst="rect">
            <a:avLst/>
          </a:prstGeom>
        </p:spPr>
      </p:pic>
      <p:pic>
        <p:nvPicPr>
          <p:cNvPr id="8" name="Imagen 7">
            <a:extLst>
              <a:ext uri="{FF2B5EF4-FFF2-40B4-BE49-F238E27FC236}">
                <a16:creationId xmlns:a16="http://schemas.microsoft.com/office/drawing/2014/main" id="{8EA20CF0-C5E2-07BF-C518-0CD73A78C3AC}"/>
              </a:ext>
            </a:extLst>
          </p:cNvPr>
          <p:cNvPicPr>
            <a:picLocks noChangeAspect="1"/>
          </p:cNvPicPr>
          <p:nvPr/>
        </p:nvPicPr>
        <p:blipFill>
          <a:blip r:embed="rId6"/>
          <a:stretch>
            <a:fillRect/>
          </a:stretch>
        </p:blipFill>
        <p:spPr>
          <a:xfrm>
            <a:off x="6295012" y="4267200"/>
            <a:ext cx="3651584" cy="2485657"/>
          </a:xfrm>
          <a:prstGeom prst="rect">
            <a:avLst/>
          </a:prstGeom>
        </p:spPr>
      </p:pic>
      <p:pic>
        <p:nvPicPr>
          <p:cNvPr id="10" name="Imagen 9">
            <a:extLst>
              <a:ext uri="{FF2B5EF4-FFF2-40B4-BE49-F238E27FC236}">
                <a16:creationId xmlns:a16="http://schemas.microsoft.com/office/drawing/2014/main" id="{C078C6C0-C6BF-DBE4-D480-3838E56DEC8F}"/>
              </a:ext>
            </a:extLst>
          </p:cNvPr>
          <p:cNvPicPr>
            <a:picLocks noChangeAspect="1"/>
          </p:cNvPicPr>
          <p:nvPr/>
        </p:nvPicPr>
        <p:blipFill>
          <a:blip r:embed="rId7"/>
          <a:stretch>
            <a:fillRect/>
          </a:stretch>
        </p:blipFill>
        <p:spPr>
          <a:xfrm>
            <a:off x="1805922" y="1804885"/>
            <a:ext cx="3651584" cy="2434389"/>
          </a:xfrm>
          <a:prstGeom prst="rect">
            <a:avLst/>
          </a:prstGeom>
        </p:spPr>
      </p:pic>
      <p:pic>
        <p:nvPicPr>
          <p:cNvPr id="12" name="Imagen 11">
            <a:extLst>
              <a:ext uri="{FF2B5EF4-FFF2-40B4-BE49-F238E27FC236}">
                <a16:creationId xmlns:a16="http://schemas.microsoft.com/office/drawing/2014/main" id="{12EE0AA7-931E-7A61-97EB-4CB5D68FC152}"/>
              </a:ext>
            </a:extLst>
          </p:cNvPr>
          <p:cNvPicPr>
            <a:picLocks noChangeAspect="1"/>
          </p:cNvPicPr>
          <p:nvPr/>
        </p:nvPicPr>
        <p:blipFill>
          <a:blip r:embed="rId8"/>
          <a:stretch>
            <a:fillRect/>
          </a:stretch>
        </p:blipFill>
        <p:spPr>
          <a:xfrm>
            <a:off x="6295012" y="1804885"/>
            <a:ext cx="3651584" cy="2433438"/>
          </a:xfrm>
          <a:prstGeom prst="rect">
            <a:avLst/>
          </a:prstGeom>
        </p:spPr>
      </p:pic>
    </p:spTree>
    <p:extLst>
      <p:ext uri="{BB962C8B-B14F-4D97-AF65-F5344CB8AC3E}">
        <p14:creationId xmlns:p14="http://schemas.microsoft.com/office/powerpoint/2010/main" val="42239825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5500" advClick="0" advTm="4636"/>
    </mc:Choice>
    <mc:Fallback>
      <p:transition spd="slow" advClick="0" advTm="4636"/>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B43CB325-6A9F-4E96-CC01-8718580EDC30}"/>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637DB680-8120-D68C-8414-5C54272A8B26}"/>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479BAD25-6722-2C91-495D-065CE3195537}"/>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84684" y="1614381"/>
            <a:ext cx="11036027" cy="162579"/>
          </a:xfrm>
          <a:prstGeom prst="rect">
            <a:avLst/>
          </a:prstGeom>
        </p:spPr>
      </p:pic>
      <p:sp>
        <p:nvSpPr>
          <p:cNvPr id="2" name="CuadroTexto 1">
            <a:extLst>
              <a:ext uri="{FF2B5EF4-FFF2-40B4-BE49-F238E27FC236}">
                <a16:creationId xmlns:a16="http://schemas.microsoft.com/office/drawing/2014/main" id="{1D167060-497C-0441-9D71-B53FA68FDCD0}"/>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MUNDIAL DE </a:t>
            </a:r>
            <a:r>
              <a:rPr lang="es-MX" sz="2200" b="1" dirty="0" err="1">
                <a:latin typeface="Ebrima" panose="02000000000000000000" pitchFamily="2" charset="0"/>
                <a:ea typeface="Ebrima" panose="02000000000000000000" pitchFamily="2" charset="0"/>
                <a:cs typeface="Ebrima" panose="02000000000000000000" pitchFamily="2" charset="0"/>
              </a:rPr>
              <a:t>SOCCA</a:t>
            </a:r>
            <a:r>
              <a:rPr lang="es-MX" sz="2200" b="1" dirty="0">
                <a:latin typeface="Ebrima" panose="02000000000000000000" pitchFamily="2" charset="0"/>
                <a:ea typeface="Ebrima" panose="02000000000000000000" pitchFamily="2" charset="0"/>
                <a:cs typeface="Ebrima" panose="02000000000000000000" pitchFamily="2" charset="0"/>
              </a:rPr>
              <a:t> CANCÚN 2025</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6" name="Imagen 5">
            <a:extLst>
              <a:ext uri="{FF2B5EF4-FFF2-40B4-BE49-F238E27FC236}">
                <a16:creationId xmlns:a16="http://schemas.microsoft.com/office/drawing/2014/main" id="{0861AD18-5208-707C-302F-F52801B2CB70}"/>
              </a:ext>
            </a:extLst>
          </p:cNvPr>
          <p:cNvPicPr>
            <a:picLocks noChangeAspect="1"/>
          </p:cNvPicPr>
          <p:nvPr/>
        </p:nvPicPr>
        <p:blipFill>
          <a:blip r:embed="rId5"/>
          <a:stretch>
            <a:fillRect/>
          </a:stretch>
        </p:blipFill>
        <p:spPr>
          <a:xfrm>
            <a:off x="6400802" y="4155201"/>
            <a:ext cx="3881815" cy="2585349"/>
          </a:xfrm>
          <a:prstGeom prst="rect">
            <a:avLst/>
          </a:prstGeom>
        </p:spPr>
      </p:pic>
      <p:pic>
        <p:nvPicPr>
          <p:cNvPr id="8" name="Imagen 7">
            <a:extLst>
              <a:ext uri="{FF2B5EF4-FFF2-40B4-BE49-F238E27FC236}">
                <a16:creationId xmlns:a16="http://schemas.microsoft.com/office/drawing/2014/main" id="{9DB86E5C-05F1-A98F-8317-41AE794135F2}"/>
              </a:ext>
            </a:extLst>
          </p:cNvPr>
          <p:cNvPicPr>
            <a:picLocks noChangeAspect="1"/>
          </p:cNvPicPr>
          <p:nvPr/>
        </p:nvPicPr>
        <p:blipFill>
          <a:blip r:embed="rId6"/>
          <a:stretch>
            <a:fillRect/>
          </a:stretch>
        </p:blipFill>
        <p:spPr>
          <a:xfrm>
            <a:off x="2153837" y="1855026"/>
            <a:ext cx="3748859" cy="2281693"/>
          </a:xfrm>
          <a:prstGeom prst="rect">
            <a:avLst/>
          </a:prstGeom>
        </p:spPr>
      </p:pic>
      <p:pic>
        <p:nvPicPr>
          <p:cNvPr id="10" name="Imagen 9">
            <a:extLst>
              <a:ext uri="{FF2B5EF4-FFF2-40B4-BE49-F238E27FC236}">
                <a16:creationId xmlns:a16="http://schemas.microsoft.com/office/drawing/2014/main" id="{EBC10580-2AD6-7801-CCEE-4B4A2ECDC60F}"/>
              </a:ext>
            </a:extLst>
          </p:cNvPr>
          <p:cNvPicPr>
            <a:picLocks noChangeAspect="1"/>
          </p:cNvPicPr>
          <p:nvPr/>
        </p:nvPicPr>
        <p:blipFill>
          <a:blip r:embed="rId7"/>
          <a:stretch>
            <a:fillRect/>
          </a:stretch>
        </p:blipFill>
        <p:spPr>
          <a:xfrm>
            <a:off x="6400802" y="1776960"/>
            <a:ext cx="3881815" cy="2394283"/>
          </a:xfrm>
          <a:prstGeom prst="rect">
            <a:avLst/>
          </a:prstGeom>
        </p:spPr>
      </p:pic>
      <p:pic>
        <p:nvPicPr>
          <p:cNvPr id="12" name="Imagen 11">
            <a:extLst>
              <a:ext uri="{FF2B5EF4-FFF2-40B4-BE49-F238E27FC236}">
                <a16:creationId xmlns:a16="http://schemas.microsoft.com/office/drawing/2014/main" id="{3455C1CB-F321-42F5-3DA5-CC46AFB20521}"/>
              </a:ext>
            </a:extLst>
          </p:cNvPr>
          <p:cNvPicPr>
            <a:picLocks noChangeAspect="1"/>
          </p:cNvPicPr>
          <p:nvPr/>
        </p:nvPicPr>
        <p:blipFill>
          <a:blip r:embed="rId8"/>
          <a:stretch>
            <a:fillRect/>
          </a:stretch>
        </p:blipFill>
        <p:spPr>
          <a:xfrm>
            <a:off x="2153838" y="4214785"/>
            <a:ext cx="3748859" cy="2498263"/>
          </a:xfrm>
          <a:prstGeom prst="rect">
            <a:avLst/>
          </a:prstGeom>
        </p:spPr>
      </p:pic>
    </p:spTree>
    <p:extLst>
      <p:ext uri="{BB962C8B-B14F-4D97-AF65-F5344CB8AC3E}">
        <p14:creationId xmlns:p14="http://schemas.microsoft.com/office/powerpoint/2010/main" val="7084227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5500" advClick="0" advTm="3952"/>
    </mc:Choice>
    <mc:Fallback>
      <p:transition spd="slow" advClick="0" advTm="3952"/>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9A2319B1-8171-DB7B-E0B2-6EDCDBBD409B}"/>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733691A0-DEFA-CA5A-5F13-9B0F72EC0FFB}"/>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F2AB7EE1-DD93-E736-4E4E-648B26CC52C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84684" y="1614381"/>
            <a:ext cx="11036027" cy="162579"/>
          </a:xfrm>
          <a:prstGeom prst="rect">
            <a:avLst/>
          </a:prstGeom>
        </p:spPr>
      </p:pic>
      <p:sp>
        <p:nvSpPr>
          <p:cNvPr id="2" name="CuadroTexto 1">
            <a:extLst>
              <a:ext uri="{FF2B5EF4-FFF2-40B4-BE49-F238E27FC236}">
                <a16:creationId xmlns:a16="http://schemas.microsoft.com/office/drawing/2014/main" id="{CAE77E71-EF50-E083-366B-01CE6019077C}"/>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MUNDIAL DE </a:t>
            </a:r>
            <a:r>
              <a:rPr lang="es-MX" sz="2200" b="1" dirty="0" err="1">
                <a:latin typeface="Ebrima" panose="02000000000000000000" pitchFamily="2" charset="0"/>
                <a:ea typeface="Ebrima" panose="02000000000000000000" pitchFamily="2" charset="0"/>
                <a:cs typeface="Ebrima" panose="02000000000000000000" pitchFamily="2" charset="0"/>
              </a:rPr>
              <a:t>SOCCA</a:t>
            </a:r>
            <a:r>
              <a:rPr lang="es-MX" sz="2200" b="1" dirty="0">
                <a:latin typeface="Ebrima" panose="02000000000000000000" pitchFamily="2" charset="0"/>
                <a:ea typeface="Ebrima" panose="02000000000000000000" pitchFamily="2" charset="0"/>
                <a:cs typeface="Ebrima" panose="02000000000000000000" pitchFamily="2" charset="0"/>
              </a:rPr>
              <a:t> CANCÚN 2025</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11" name="Imagen 10">
            <a:extLst>
              <a:ext uri="{FF2B5EF4-FFF2-40B4-BE49-F238E27FC236}">
                <a16:creationId xmlns:a16="http://schemas.microsoft.com/office/drawing/2014/main" id="{0B8A00B6-083C-5DEB-EA37-6F23E12C1F26}"/>
              </a:ext>
            </a:extLst>
          </p:cNvPr>
          <p:cNvPicPr>
            <a:picLocks noChangeAspect="1"/>
          </p:cNvPicPr>
          <p:nvPr/>
        </p:nvPicPr>
        <p:blipFill>
          <a:blip r:embed="rId5"/>
          <a:stretch>
            <a:fillRect/>
          </a:stretch>
        </p:blipFill>
        <p:spPr>
          <a:xfrm>
            <a:off x="2342146" y="1821464"/>
            <a:ext cx="3753854" cy="2458468"/>
          </a:xfrm>
          <a:prstGeom prst="rect">
            <a:avLst/>
          </a:prstGeom>
        </p:spPr>
      </p:pic>
      <p:pic>
        <p:nvPicPr>
          <p:cNvPr id="14" name="Imagen 13">
            <a:extLst>
              <a:ext uri="{FF2B5EF4-FFF2-40B4-BE49-F238E27FC236}">
                <a16:creationId xmlns:a16="http://schemas.microsoft.com/office/drawing/2014/main" id="{2141D843-6877-60A9-43CC-8B13DCDA66C6}"/>
              </a:ext>
            </a:extLst>
          </p:cNvPr>
          <p:cNvPicPr>
            <a:picLocks noChangeAspect="1"/>
          </p:cNvPicPr>
          <p:nvPr/>
        </p:nvPicPr>
        <p:blipFill>
          <a:blip r:embed="rId6"/>
          <a:stretch>
            <a:fillRect/>
          </a:stretch>
        </p:blipFill>
        <p:spPr>
          <a:xfrm>
            <a:off x="2342146" y="4382674"/>
            <a:ext cx="3753854" cy="2409035"/>
          </a:xfrm>
          <a:prstGeom prst="rect">
            <a:avLst/>
          </a:prstGeom>
        </p:spPr>
      </p:pic>
      <p:pic>
        <p:nvPicPr>
          <p:cNvPr id="16" name="Imagen 15">
            <a:extLst>
              <a:ext uri="{FF2B5EF4-FFF2-40B4-BE49-F238E27FC236}">
                <a16:creationId xmlns:a16="http://schemas.microsoft.com/office/drawing/2014/main" id="{1B763C3F-8A89-4054-7296-655E815D6B7E}"/>
              </a:ext>
            </a:extLst>
          </p:cNvPr>
          <p:cNvPicPr>
            <a:picLocks noChangeAspect="1"/>
          </p:cNvPicPr>
          <p:nvPr/>
        </p:nvPicPr>
        <p:blipFill>
          <a:blip r:embed="rId7"/>
          <a:stretch>
            <a:fillRect/>
          </a:stretch>
        </p:blipFill>
        <p:spPr>
          <a:xfrm>
            <a:off x="6489554" y="1802741"/>
            <a:ext cx="3753854" cy="2443606"/>
          </a:xfrm>
          <a:prstGeom prst="rect">
            <a:avLst/>
          </a:prstGeom>
        </p:spPr>
      </p:pic>
      <p:pic>
        <p:nvPicPr>
          <p:cNvPr id="18" name="Imagen 17">
            <a:extLst>
              <a:ext uri="{FF2B5EF4-FFF2-40B4-BE49-F238E27FC236}">
                <a16:creationId xmlns:a16="http://schemas.microsoft.com/office/drawing/2014/main" id="{6F5FD2A9-0019-7765-409D-F81CE67E679F}"/>
              </a:ext>
            </a:extLst>
          </p:cNvPr>
          <p:cNvPicPr>
            <a:picLocks noChangeAspect="1"/>
          </p:cNvPicPr>
          <p:nvPr/>
        </p:nvPicPr>
        <p:blipFill>
          <a:blip r:embed="rId8"/>
          <a:stretch>
            <a:fillRect/>
          </a:stretch>
        </p:blipFill>
        <p:spPr>
          <a:xfrm>
            <a:off x="6481010" y="4353555"/>
            <a:ext cx="3753854" cy="2467272"/>
          </a:xfrm>
          <a:prstGeom prst="rect">
            <a:avLst/>
          </a:prstGeom>
        </p:spPr>
      </p:pic>
    </p:spTree>
    <p:extLst>
      <p:ext uri="{BB962C8B-B14F-4D97-AF65-F5344CB8AC3E}">
        <p14:creationId xmlns:p14="http://schemas.microsoft.com/office/powerpoint/2010/main" val="8198827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5500" advClick="0" advTm="4409"/>
    </mc:Choice>
    <mc:Fallback>
      <p:transition spd="slow" advClick="0" advTm="4409"/>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19BAE8D5-7289-7F7F-ACA9-3B60D946248D}"/>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7A9331C8-66BA-D592-EA8C-1F0C23D6B531}"/>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3" name="Imagen 2">
            <a:extLst>
              <a:ext uri="{FF2B5EF4-FFF2-40B4-BE49-F238E27FC236}">
                <a16:creationId xmlns:a16="http://schemas.microsoft.com/office/drawing/2014/main" id="{EC845338-6E34-B3DB-5CB4-E32E8E1BC413}"/>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84684" y="1614381"/>
            <a:ext cx="11036027" cy="162579"/>
          </a:xfrm>
          <a:prstGeom prst="rect">
            <a:avLst/>
          </a:prstGeom>
        </p:spPr>
      </p:pic>
      <p:sp>
        <p:nvSpPr>
          <p:cNvPr id="2" name="CuadroTexto 1">
            <a:extLst>
              <a:ext uri="{FF2B5EF4-FFF2-40B4-BE49-F238E27FC236}">
                <a16:creationId xmlns:a16="http://schemas.microsoft.com/office/drawing/2014/main" id="{CC4B615F-D887-DB25-4A4F-06692E455397}"/>
              </a:ext>
            </a:extLst>
          </p:cNvPr>
          <p:cNvSpPr txBox="1"/>
          <p:nvPr/>
        </p:nvSpPr>
        <p:spPr>
          <a:xfrm>
            <a:off x="3461970" y="585401"/>
            <a:ext cx="8547663" cy="429669"/>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MUNDIAL DE </a:t>
            </a:r>
            <a:r>
              <a:rPr lang="es-MX" sz="2200" b="1" dirty="0" err="1">
                <a:latin typeface="Ebrima" panose="02000000000000000000" pitchFamily="2" charset="0"/>
                <a:ea typeface="Ebrima" panose="02000000000000000000" pitchFamily="2" charset="0"/>
                <a:cs typeface="Ebrima" panose="02000000000000000000" pitchFamily="2" charset="0"/>
              </a:rPr>
              <a:t>SOCCA</a:t>
            </a:r>
            <a:r>
              <a:rPr lang="es-MX" sz="2200" b="1" dirty="0">
                <a:latin typeface="Ebrima" panose="02000000000000000000" pitchFamily="2" charset="0"/>
                <a:ea typeface="Ebrima" panose="02000000000000000000" pitchFamily="2" charset="0"/>
                <a:cs typeface="Ebrima" panose="02000000000000000000" pitchFamily="2" charset="0"/>
              </a:rPr>
              <a:t> CANCÚN 2025</a:t>
            </a:r>
            <a:endParaRPr lang="es-MX" sz="2200" dirty="0">
              <a:latin typeface="Ebrima" panose="02000000000000000000" pitchFamily="2" charset="0"/>
              <a:ea typeface="Ebrima" panose="02000000000000000000" pitchFamily="2" charset="0"/>
              <a:cs typeface="Ebrima" panose="02000000000000000000" pitchFamily="2" charset="0"/>
            </a:endParaRPr>
          </a:p>
        </p:txBody>
      </p:sp>
      <p:pic>
        <p:nvPicPr>
          <p:cNvPr id="6" name="Imagen 5">
            <a:extLst>
              <a:ext uri="{FF2B5EF4-FFF2-40B4-BE49-F238E27FC236}">
                <a16:creationId xmlns:a16="http://schemas.microsoft.com/office/drawing/2014/main" id="{675AEE2D-7B96-BFB1-CDA6-19A003B781E4}"/>
              </a:ext>
            </a:extLst>
          </p:cNvPr>
          <p:cNvPicPr>
            <a:picLocks noChangeAspect="1"/>
          </p:cNvPicPr>
          <p:nvPr/>
        </p:nvPicPr>
        <p:blipFill>
          <a:blip r:embed="rId5"/>
          <a:stretch>
            <a:fillRect/>
          </a:stretch>
        </p:blipFill>
        <p:spPr>
          <a:xfrm>
            <a:off x="1970054" y="1820632"/>
            <a:ext cx="8483070" cy="4973200"/>
          </a:xfrm>
          <a:prstGeom prst="rect">
            <a:avLst/>
          </a:prstGeom>
        </p:spPr>
      </p:pic>
    </p:spTree>
    <p:extLst>
      <p:ext uri="{BB962C8B-B14F-4D97-AF65-F5344CB8AC3E}">
        <p14:creationId xmlns:p14="http://schemas.microsoft.com/office/powerpoint/2010/main" val="9977892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6500" advClick="0" advTm="7639"/>
    </mc:Choice>
    <mc:Fallback>
      <p:transition spd="slow" advClick="0" advTm="7639"/>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p:cNvGrpSpPr/>
        <p:nvPr/>
      </p:nvGrpSpPr>
      <p:grpSpPr>
        <a:xfrm>
          <a:off x="0" y="0"/>
          <a:ext cx="0" cy="0"/>
          <a:chOff x="0" y="0"/>
          <a:chExt cx="0" cy="0"/>
        </a:xfrm>
      </p:grpSpPr>
      <p:sp>
        <p:nvSpPr>
          <p:cNvPr id="37" name="CuadroTexto 36">
            <a:extLst>
              <a:ext uri="{FF2B5EF4-FFF2-40B4-BE49-F238E27FC236}">
                <a16:creationId xmlns:a16="http://schemas.microsoft.com/office/drawing/2014/main" id="{CC8BD34C-42EC-6345-9E2C-A04D5779E038}"/>
              </a:ext>
            </a:extLst>
          </p:cNvPr>
          <p:cNvSpPr txBox="1"/>
          <p:nvPr/>
        </p:nvSpPr>
        <p:spPr>
          <a:xfrm>
            <a:off x="2625006" y="5863135"/>
            <a:ext cx="2231893" cy="369332"/>
          </a:xfrm>
          <a:prstGeom prst="rect">
            <a:avLst/>
          </a:prstGeom>
          <a:noFill/>
        </p:spPr>
        <p:txBody>
          <a:bodyPr wrap="none" rtlCol="0">
            <a:spAutoFit/>
          </a:bodyPr>
          <a:lstStyle/>
          <a:p>
            <a:r>
              <a:rPr lang="es-MX" dirty="0"/>
              <a:t>cuarto trimestre 2025</a:t>
            </a:r>
          </a:p>
        </p:txBody>
      </p:sp>
      <p:sp>
        <p:nvSpPr>
          <p:cNvPr id="38" name="CuadroTexto 37">
            <a:extLst>
              <a:ext uri="{FF2B5EF4-FFF2-40B4-BE49-F238E27FC236}">
                <a16:creationId xmlns:a16="http://schemas.microsoft.com/office/drawing/2014/main" id="{B45AFDFF-1686-7540-83FE-C2B0E37717C2}"/>
              </a:ext>
            </a:extLst>
          </p:cNvPr>
          <p:cNvSpPr txBox="1"/>
          <p:nvPr/>
        </p:nvSpPr>
        <p:spPr>
          <a:xfrm>
            <a:off x="477513" y="5863135"/>
            <a:ext cx="2276521" cy="369332"/>
          </a:xfrm>
          <a:prstGeom prst="rect">
            <a:avLst/>
          </a:prstGeom>
          <a:noFill/>
        </p:spPr>
        <p:txBody>
          <a:bodyPr wrap="none" rtlCol="0">
            <a:spAutoFit/>
          </a:bodyPr>
          <a:lstStyle/>
          <a:p>
            <a:r>
              <a:rPr lang="es-MX" dirty="0"/>
              <a:t>Cancún, Quintana Roo</a:t>
            </a:r>
          </a:p>
        </p:txBody>
      </p:sp>
      <p:pic>
        <p:nvPicPr>
          <p:cNvPr id="4" name="Imagen 3">
            <a:extLst>
              <a:ext uri="{FF2B5EF4-FFF2-40B4-BE49-F238E27FC236}">
                <a16:creationId xmlns:a16="http://schemas.microsoft.com/office/drawing/2014/main" id="{051FDDA6-3A4E-456C-67DA-46E2AAED5996}"/>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584712" y="678705"/>
            <a:ext cx="9022576" cy="1601507"/>
          </a:xfrm>
          <a:prstGeom prst="rect">
            <a:avLst/>
          </a:prstGeom>
        </p:spPr>
      </p:pic>
      <p:sp>
        <p:nvSpPr>
          <p:cNvPr id="10" name="CuadroTexto 9">
            <a:extLst>
              <a:ext uri="{FF2B5EF4-FFF2-40B4-BE49-F238E27FC236}">
                <a16:creationId xmlns:a16="http://schemas.microsoft.com/office/drawing/2014/main" id="{BA2A7ACD-4A58-198B-E255-8F686C75C462}"/>
              </a:ext>
            </a:extLst>
          </p:cNvPr>
          <p:cNvSpPr txBox="1"/>
          <p:nvPr/>
        </p:nvSpPr>
        <p:spPr>
          <a:xfrm>
            <a:off x="505003" y="2437054"/>
            <a:ext cx="11181996" cy="3000821"/>
          </a:xfrm>
          <a:prstGeom prst="rect">
            <a:avLst/>
          </a:prstGeom>
          <a:noFill/>
        </p:spPr>
        <p:txBody>
          <a:bodyPr wrap="square">
            <a:spAutoFit/>
          </a:bodyPr>
          <a:lstStyle/>
          <a:p>
            <a:r>
              <a:rPr lang="es-MX" sz="2100" dirty="0">
                <a:latin typeface="Ebrima" panose="02000000000000000000" pitchFamily="2" charset="0"/>
                <a:ea typeface="Ebrima" panose="02000000000000000000" pitchFamily="2" charset="0"/>
                <a:cs typeface="Ebrima" panose="02000000000000000000" pitchFamily="2" charset="0"/>
              </a:rPr>
              <a:t>La Dirección General en apego a la normatividad informa las actividades del programa del Instituto del Deporte correspondiente del 01 de octubre al 31 de diciembre del 2025.</a:t>
            </a:r>
          </a:p>
          <a:p>
            <a:endParaRPr lang="es-MX" sz="2100" dirty="0">
              <a:latin typeface="Ebrima" panose="02000000000000000000" pitchFamily="2" charset="0"/>
              <a:ea typeface="Ebrima" panose="02000000000000000000" pitchFamily="2" charset="0"/>
              <a:cs typeface="Ebrima" panose="02000000000000000000" pitchFamily="2" charset="0"/>
            </a:endParaRPr>
          </a:p>
          <a:p>
            <a:r>
              <a:rPr lang="es-MX" sz="2100" dirty="0">
                <a:latin typeface="Ebrima" panose="02000000000000000000" pitchFamily="2" charset="0"/>
                <a:ea typeface="Ebrima" panose="02000000000000000000" pitchFamily="2" charset="0"/>
                <a:cs typeface="Ebrima" panose="02000000000000000000" pitchFamily="2" charset="0"/>
              </a:rPr>
              <a:t> Atentamente</a:t>
            </a:r>
          </a:p>
          <a:p>
            <a:endParaRPr lang="es-MX" sz="2100" dirty="0">
              <a:latin typeface="Ebrima" panose="02000000000000000000" pitchFamily="2" charset="0"/>
              <a:ea typeface="Ebrima" panose="02000000000000000000" pitchFamily="2" charset="0"/>
              <a:cs typeface="Ebrima" panose="02000000000000000000" pitchFamily="2" charset="0"/>
            </a:endParaRPr>
          </a:p>
          <a:p>
            <a:endParaRPr lang="es-MX" sz="2100" dirty="0">
              <a:latin typeface="Ebrima" panose="02000000000000000000" pitchFamily="2" charset="0"/>
              <a:ea typeface="Ebrima" panose="02000000000000000000" pitchFamily="2" charset="0"/>
              <a:cs typeface="Ebrima" panose="02000000000000000000" pitchFamily="2" charset="0"/>
            </a:endParaRPr>
          </a:p>
          <a:p>
            <a:r>
              <a:rPr lang="es-MX" sz="2100" dirty="0">
                <a:latin typeface="Ebrima" panose="02000000000000000000" pitchFamily="2" charset="0"/>
                <a:ea typeface="Ebrima" panose="02000000000000000000" pitchFamily="2" charset="0"/>
                <a:cs typeface="Ebrima" panose="02000000000000000000" pitchFamily="2" charset="0"/>
              </a:rPr>
              <a:t>______________________________</a:t>
            </a:r>
          </a:p>
          <a:p>
            <a:r>
              <a:rPr lang="es-MX" sz="2100" dirty="0">
                <a:latin typeface="Ebrima" panose="02000000000000000000" pitchFamily="2" charset="0"/>
                <a:ea typeface="Ebrima" panose="02000000000000000000" pitchFamily="2" charset="0"/>
                <a:cs typeface="Ebrima" panose="02000000000000000000" pitchFamily="2" charset="0"/>
              </a:rPr>
              <a:t>Mtro. Alejandro Luna López</a:t>
            </a:r>
          </a:p>
          <a:p>
            <a:r>
              <a:rPr lang="es-MX" sz="2100" dirty="0">
                <a:latin typeface="Ebrima" panose="02000000000000000000" pitchFamily="2" charset="0"/>
                <a:ea typeface="Ebrima" panose="02000000000000000000" pitchFamily="2" charset="0"/>
                <a:cs typeface="Ebrima" panose="02000000000000000000" pitchFamily="2" charset="0"/>
              </a:rPr>
              <a:t>Director General del Instituto del Deporte del Municipio de Benito Juárez</a:t>
            </a:r>
          </a:p>
        </p:txBody>
      </p:sp>
      <p:pic>
        <p:nvPicPr>
          <p:cNvPr id="2" name="Imagen 1">
            <a:extLst>
              <a:ext uri="{FF2B5EF4-FFF2-40B4-BE49-F238E27FC236}">
                <a16:creationId xmlns:a16="http://schemas.microsoft.com/office/drawing/2014/main" id="{9EAC141B-0ABF-8A2C-57E7-3C8CC404302D}"/>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77513" y="6495151"/>
            <a:ext cx="11036027" cy="162579"/>
          </a:xfrm>
          <a:prstGeom prst="rect">
            <a:avLst/>
          </a:prstGeom>
        </p:spPr>
      </p:pic>
    </p:spTree>
    <p:extLst>
      <p:ext uri="{BB962C8B-B14F-4D97-AF65-F5344CB8AC3E}">
        <p14:creationId xmlns:p14="http://schemas.microsoft.com/office/powerpoint/2010/main" val="12348117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0500" advClick="0" advTm="11830"/>
    </mc:Choice>
    <mc:Fallback>
      <p:transition spd="slow" advClick="0" advTm="1183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40225B32-0ED8-08A5-CDF8-74A698FB22E3}"/>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04C0E5D1-4C62-DAA5-1943-4C7A96E41518}"/>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2" name="Imagen 1">
            <a:extLst>
              <a:ext uri="{FF2B5EF4-FFF2-40B4-BE49-F238E27FC236}">
                <a16:creationId xmlns:a16="http://schemas.microsoft.com/office/drawing/2014/main" id="{EC2F47C0-7804-0A3A-12F2-0BF47975B71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84684" y="1614381"/>
            <a:ext cx="11036027" cy="162579"/>
          </a:xfrm>
          <a:prstGeom prst="rect">
            <a:avLst/>
          </a:prstGeom>
        </p:spPr>
      </p:pic>
      <p:sp>
        <p:nvSpPr>
          <p:cNvPr id="4" name="CuadroTexto 3">
            <a:extLst>
              <a:ext uri="{FF2B5EF4-FFF2-40B4-BE49-F238E27FC236}">
                <a16:creationId xmlns:a16="http://schemas.microsoft.com/office/drawing/2014/main" id="{64E03CCC-DFF2-DAB9-E576-469B84D29A98}"/>
              </a:ext>
            </a:extLst>
          </p:cNvPr>
          <p:cNvSpPr txBox="1"/>
          <p:nvPr/>
        </p:nvSpPr>
        <p:spPr>
          <a:xfrm>
            <a:off x="3143172" y="762881"/>
            <a:ext cx="7425368" cy="792396"/>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RESCATE Y REHABILITACIÓN DE ESPACIOS DEPORTIVOS </a:t>
            </a:r>
            <a:r>
              <a:rPr lang="es-MX" sz="2200" b="1" dirty="0" err="1">
                <a:latin typeface="Ebrima" panose="02000000000000000000" pitchFamily="2" charset="0"/>
                <a:ea typeface="Ebrima" panose="02000000000000000000" pitchFamily="2" charset="0"/>
                <a:cs typeface="Ebrima" panose="02000000000000000000" pitchFamily="2" charset="0"/>
              </a:rPr>
              <a:t>RRED</a:t>
            </a:r>
            <a:endParaRPr lang="es-MX" sz="2200" b="1" dirty="0">
              <a:latin typeface="Ebrima" panose="02000000000000000000" pitchFamily="2" charset="0"/>
              <a:ea typeface="Ebrima" panose="02000000000000000000" pitchFamily="2" charset="0"/>
              <a:cs typeface="Ebrima" panose="02000000000000000000" pitchFamily="2" charset="0"/>
            </a:endParaRPr>
          </a:p>
        </p:txBody>
      </p:sp>
      <p:pic>
        <p:nvPicPr>
          <p:cNvPr id="3" name="drawing">
            <a:extLst>
              <a:ext uri="{FF2B5EF4-FFF2-40B4-BE49-F238E27FC236}">
                <a16:creationId xmlns:a16="http://schemas.microsoft.com/office/drawing/2014/main" id="{D0D0A95F-75CD-2D13-1D54-5CFA409864EA}"/>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35006" y="2288753"/>
            <a:ext cx="1347413" cy="2117918"/>
          </a:xfrm>
          <a:prstGeom prst="rect">
            <a:avLst/>
          </a:prstGeom>
        </p:spPr>
      </p:pic>
      <p:pic>
        <p:nvPicPr>
          <p:cNvPr id="6" name="drawing">
            <a:extLst>
              <a:ext uri="{FF2B5EF4-FFF2-40B4-BE49-F238E27FC236}">
                <a16:creationId xmlns:a16="http://schemas.microsoft.com/office/drawing/2014/main" id="{06B0B7CC-E7FC-C705-72EC-674BD15D9812}"/>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1907033" y="2288754"/>
            <a:ext cx="1155380" cy="2099510"/>
          </a:xfrm>
          <a:prstGeom prst="rect">
            <a:avLst/>
          </a:prstGeom>
        </p:spPr>
      </p:pic>
      <p:pic>
        <p:nvPicPr>
          <p:cNvPr id="7" name="drawing">
            <a:extLst>
              <a:ext uri="{FF2B5EF4-FFF2-40B4-BE49-F238E27FC236}">
                <a16:creationId xmlns:a16="http://schemas.microsoft.com/office/drawing/2014/main" id="{964A4D12-65D1-F23D-E7E7-683FC63388BB}"/>
              </a:ext>
            </a:extLst>
          </p:cNvPr>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5647133" y="2288752"/>
            <a:ext cx="2868156" cy="1288637"/>
          </a:xfrm>
          <a:prstGeom prst="rect">
            <a:avLst/>
          </a:prstGeom>
        </p:spPr>
      </p:pic>
      <p:pic>
        <p:nvPicPr>
          <p:cNvPr id="8" name="drawing">
            <a:extLst>
              <a:ext uri="{FF2B5EF4-FFF2-40B4-BE49-F238E27FC236}">
                <a16:creationId xmlns:a16="http://schemas.microsoft.com/office/drawing/2014/main" id="{8AD40469-A119-2817-43AD-8FB6645E5CD3}"/>
              </a:ext>
            </a:extLst>
          </p:cNvPr>
          <p:cNvPicPr>
            <a:picLocks noChangeAspect="1"/>
          </p:cNvPicPr>
          <p:nvPr/>
        </p:nvPicPr>
        <p:blipFill>
          <a:blip r:embed="rId8">
            <a:extLst>
              <a:ext uri="{28A0092B-C50C-407E-A947-70E740481C1C}">
                <a14:useLocalDpi xmlns:a14="http://schemas.microsoft.com/office/drawing/2010/main"/>
              </a:ext>
            </a:extLst>
          </a:blip>
          <a:stretch>
            <a:fillRect/>
          </a:stretch>
        </p:blipFill>
        <p:spPr>
          <a:xfrm>
            <a:off x="8735244" y="2291505"/>
            <a:ext cx="2868256" cy="1288637"/>
          </a:xfrm>
          <a:prstGeom prst="rect">
            <a:avLst/>
          </a:prstGeom>
        </p:spPr>
      </p:pic>
      <p:sp>
        <p:nvSpPr>
          <p:cNvPr id="9" name="CuadroTexto 8">
            <a:extLst>
              <a:ext uri="{FF2B5EF4-FFF2-40B4-BE49-F238E27FC236}">
                <a16:creationId xmlns:a16="http://schemas.microsoft.com/office/drawing/2014/main" id="{5DC2C756-16EA-D459-5A0F-345667029371}"/>
              </a:ext>
            </a:extLst>
          </p:cNvPr>
          <p:cNvSpPr txBox="1"/>
          <p:nvPr/>
        </p:nvSpPr>
        <p:spPr>
          <a:xfrm>
            <a:off x="1993938" y="1869530"/>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sp>
        <p:nvSpPr>
          <p:cNvPr id="10" name="CuadroTexto 9">
            <a:extLst>
              <a:ext uri="{FF2B5EF4-FFF2-40B4-BE49-F238E27FC236}">
                <a16:creationId xmlns:a16="http://schemas.microsoft.com/office/drawing/2014/main" id="{93FD1A64-1B6B-B722-CB6A-2F5AC74C866B}"/>
              </a:ext>
            </a:extLst>
          </p:cNvPr>
          <p:cNvSpPr txBox="1"/>
          <p:nvPr/>
        </p:nvSpPr>
        <p:spPr>
          <a:xfrm>
            <a:off x="8110206" y="1860430"/>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pic>
        <p:nvPicPr>
          <p:cNvPr id="11" name="drawing">
            <a:extLst>
              <a:ext uri="{FF2B5EF4-FFF2-40B4-BE49-F238E27FC236}">
                <a16:creationId xmlns:a16="http://schemas.microsoft.com/office/drawing/2014/main" id="{8FFD39B2-8BBD-9879-F48B-C48A617B25A7}"/>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a:off x="5598009" y="3693473"/>
            <a:ext cx="1694623" cy="1550146"/>
          </a:xfrm>
          <a:prstGeom prst="rect">
            <a:avLst/>
          </a:prstGeom>
        </p:spPr>
      </p:pic>
      <p:pic>
        <p:nvPicPr>
          <p:cNvPr id="12" name="Imagen 11">
            <a:extLst>
              <a:ext uri="{FF2B5EF4-FFF2-40B4-BE49-F238E27FC236}">
                <a16:creationId xmlns:a16="http://schemas.microsoft.com/office/drawing/2014/main" id="{8F14EAF9-FE0F-C9B1-FBCE-C21419FCCA2A}"/>
              </a:ext>
            </a:extLst>
          </p:cNvPr>
          <p:cNvPicPr>
            <a:picLocks noChangeAspect="1"/>
          </p:cNvPicPr>
          <p:nvPr/>
        </p:nvPicPr>
        <p:blipFill>
          <a:blip r:embed="rId10"/>
          <a:stretch>
            <a:fillRect/>
          </a:stretch>
        </p:blipFill>
        <p:spPr>
          <a:xfrm>
            <a:off x="3143172" y="2277884"/>
            <a:ext cx="1637263" cy="2099510"/>
          </a:xfrm>
          <a:prstGeom prst="rect">
            <a:avLst/>
          </a:prstGeom>
        </p:spPr>
      </p:pic>
      <p:pic>
        <p:nvPicPr>
          <p:cNvPr id="13" name="drawing">
            <a:extLst>
              <a:ext uri="{FF2B5EF4-FFF2-40B4-BE49-F238E27FC236}">
                <a16:creationId xmlns:a16="http://schemas.microsoft.com/office/drawing/2014/main" id="{22076916-7892-D61A-31EA-E9E2479793C7}"/>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7519840" y="3693473"/>
            <a:ext cx="3228135" cy="1488823"/>
          </a:xfrm>
          <a:prstGeom prst="rect">
            <a:avLst/>
          </a:prstGeom>
        </p:spPr>
      </p:pic>
      <p:pic>
        <p:nvPicPr>
          <p:cNvPr id="14" name="Imagen 13">
            <a:extLst>
              <a:ext uri="{FF2B5EF4-FFF2-40B4-BE49-F238E27FC236}">
                <a16:creationId xmlns:a16="http://schemas.microsoft.com/office/drawing/2014/main" id="{F5E20EE2-9B38-26EA-8495-DD9388FC9255}"/>
              </a:ext>
            </a:extLst>
          </p:cNvPr>
          <p:cNvPicPr>
            <a:picLocks noChangeAspect="1"/>
          </p:cNvPicPr>
          <p:nvPr/>
        </p:nvPicPr>
        <p:blipFill>
          <a:blip r:embed="rId12"/>
          <a:stretch>
            <a:fillRect/>
          </a:stretch>
        </p:blipFill>
        <p:spPr>
          <a:xfrm>
            <a:off x="699127" y="4468547"/>
            <a:ext cx="3322594" cy="2287200"/>
          </a:xfrm>
          <a:prstGeom prst="rect">
            <a:avLst/>
          </a:prstGeom>
        </p:spPr>
      </p:pic>
      <p:pic>
        <p:nvPicPr>
          <p:cNvPr id="15" name="drawing">
            <a:extLst>
              <a:ext uri="{FF2B5EF4-FFF2-40B4-BE49-F238E27FC236}">
                <a16:creationId xmlns:a16="http://schemas.microsoft.com/office/drawing/2014/main" id="{87866CEE-45AD-79DB-CA36-02FF138ED076}"/>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5598009" y="5295627"/>
            <a:ext cx="1921831" cy="1440957"/>
          </a:xfrm>
          <a:prstGeom prst="rect">
            <a:avLst/>
          </a:prstGeom>
        </p:spPr>
      </p:pic>
      <p:pic>
        <p:nvPicPr>
          <p:cNvPr id="16" name="drawing">
            <a:extLst>
              <a:ext uri="{FF2B5EF4-FFF2-40B4-BE49-F238E27FC236}">
                <a16:creationId xmlns:a16="http://schemas.microsoft.com/office/drawing/2014/main" id="{F08BEEB5-2673-4045-7719-DAD878263580}"/>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7921264" y="5295627"/>
            <a:ext cx="1921831" cy="1441116"/>
          </a:xfrm>
          <a:prstGeom prst="rect">
            <a:avLst/>
          </a:prstGeom>
        </p:spPr>
      </p:pic>
    </p:spTree>
    <p:extLst>
      <p:ext uri="{BB962C8B-B14F-4D97-AF65-F5344CB8AC3E}">
        <p14:creationId xmlns:p14="http://schemas.microsoft.com/office/powerpoint/2010/main" val="239216332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500" advClick="0" advTm="4123"/>
    </mc:Choice>
    <mc:Fallback>
      <p:transition spd="slow" advClick="0" advTm="4123"/>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7D4C4BE8-886D-2936-B763-6CBF365E2F89}"/>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D2050F5E-ADAE-1254-E821-A7BF019F86A4}"/>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2" name="Imagen 1">
            <a:extLst>
              <a:ext uri="{FF2B5EF4-FFF2-40B4-BE49-F238E27FC236}">
                <a16:creationId xmlns:a16="http://schemas.microsoft.com/office/drawing/2014/main" id="{46190BC5-318A-C828-E070-91F8181512C8}"/>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384684" y="1614381"/>
            <a:ext cx="11036027" cy="162579"/>
          </a:xfrm>
          <a:prstGeom prst="rect">
            <a:avLst/>
          </a:prstGeom>
        </p:spPr>
      </p:pic>
      <p:sp>
        <p:nvSpPr>
          <p:cNvPr id="4" name="CuadroTexto 3">
            <a:extLst>
              <a:ext uri="{FF2B5EF4-FFF2-40B4-BE49-F238E27FC236}">
                <a16:creationId xmlns:a16="http://schemas.microsoft.com/office/drawing/2014/main" id="{017DD2D9-E024-E601-4480-DE0A87CD93AE}"/>
              </a:ext>
            </a:extLst>
          </p:cNvPr>
          <p:cNvSpPr txBox="1"/>
          <p:nvPr/>
        </p:nvSpPr>
        <p:spPr>
          <a:xfrm>
            <a:off x="3143172" y="762881"/>
            <a:ext cx="7425368" cy="792396"/>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RESCATE Y REHABILITACIÓN DE ESPACIOS DEPORTIVOS </a:t>
            </a:r>
            <a:r>
              <a:rPr lang="es-MX" sz="2200" b="1" dirty="0" err="1">
                <a:latin typeface="Ebrima" panose="02000000000000000000" pitchFamily="2" charset="0"/>
                <a:ea typeface="Ebrima" panose="02000000000000000000" pitchFamily="2" charset="0"/>
                <a:cs typeface="Ebrima" panose="02000000000000000000" pitchFamily="2" charset="0"/>
              </a:rPr>
              <a:t>RRED</a:t>
            </a:r>
            <a:endParaRPr lang="es-MX" sz="2200" b="1" dirty="0">
              <a:latin typeface="Ebrima" panose="02000000000000000000" pitchFamily="2" charset="0"/>
              <a:ea typeface="Ebrima" panose="02000000000000000000" pitchFamily="2" charset="0"/>
              <a:cs typeface="Ebrima" panose="02000000000000000000" pitchFamily="2" charset="0"/>
            </a:endParaRPr>
          </a:p>
        </p:txBody>
      </p:sp>
      <p:pic>
        <p:nvPicPr>
          <p:cNvPr id="3" name="Imagen 2">
            <a:extLst>
              <a:ext uri="{FF2B5EF4-FFF2-40B4-BE49-F238E27FC236}">
                <a16:creationId xmlns:a16="http://schemas.microsoft.com/office/drawing/2014/main" id="{17CD111A-073E-AAC7-B2DD-1CBCFD31C0E8}"/>
              </a:ext>
            </a:extLst>
          </p:cNvPr>
          <p:cNvPicPr>
            <a:picLocks noChangeAspect="1"/>
          </p:cNvPicPr>
          <p:nvPr/>
        </p:nvPicPr>
        <p:blipFill>
          <a:blip r:embed="rId5"/>
          <a:stretch>
            <a:fillRect/>
          </a:stretch>
        </p:blipFill>
        <p:spPr>
          <a:xfrm>
            <a:off x="2693745" y="1950301"/>
            <a:ext cx="1048603" cy="566977"/>
          </a:xfrm>
          <a:prstGeom prst="rect">
            <a:avLst/>
          </a:prstGeom>
        </p:spPr>
      </p:pic>
      <p:pic>
        <p:nvPicPr>
          <p:cNvPr id="6" name="Imagen 5">
            <a:extLst>
              <a:ext uri="{FF2B5EF4-FFF2-40B4-BE49-F238E27FC236}">
                <a16:creationId xmlns:a16="http://schemas.microsoft.com/office/drawing/2014/main" id="{02AE25CC-B12F-E3F8-E4AD-1AE3FAB1562A}"/>
              </a:ext>
            </a:extLst>
          </p:cNvPr>
          <p:cNvPicPr>
            <a:picLocks noChangeAspect="1"/>
          </p:cNvPicPr>
          <p:nvPr/>
        </p:nvPicPr>
        <p:blipFill>
          <a:blip r:embed="rId6"/>
          <a:stretch>
            <a:fillRect/>
          </a:stretch>
        </p:blipFill>
        <p:spPr>
          <a:xfrm>
            <a:off x="7371606" y="2057856"/>
            <a:ext cx="1414395" cy="566977"/>
          </a:xfrm>
          <a:prstGeom prst="rect">
            <a:avLst/>
          </a:prstGeom>
        </p:spPr>
      </p:pic>
      <p:pic>
        <p:nvPicPr>
          <p:cNvPr id="7" name="Imagen 6">
            <a:extLst>
              <a:ext uri="{FF2B5EF4-FFF2-40B4-BE49-F238E27FC236}">
                <a16:creationId xmlns:a16="http://schemas.microsoft.com/office/drawing/2014/main" id="{2EC06A0D-79CA-EB0A-0F64-CCFE1485C92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9786" y="2677193"/>
            <a:ext cx="2254914" cy="1691425"/>
          </a:xfrm>
          <a:prstGeom prst="rect">
            <a:avLst/>
          </a:prstGeom>
        </p:spPr>
      </p:pic>
      <p:pic>
        <p:nvPicPr>
          <p:cNvPr id="8" name="Imagen 7">
            <a:extLst>
              <a:ext uri="{FF2B5EF4-FFF2-40B4-BE49-F238E27FC236}">
                <a16:creationId xmlns:a16="http://schemas.microsoft.com/office/drawing/2014/main" id="{7CB6FC8F-E186-D982-5C97-25F6C599496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43172" y="2690619"/>
            <a:ext cx="1284449" cy="1712599"/>
          </a:xfrm>
          <a:prstGeom prst="rect">
            <a:avLst/>
          </a:prstGeom>
        </p:spPr>
      </p:pic>
      <p:pic>
        <p:nvPicPr>
          <p:cNvPr id="10" name="Imagen 9">
            <a:extLst>
              <a:ext uri="{FF2B5EF4-FFF2-40B4-BE49-F238E27FC236}">
                <a16:creationId xmlns:a16="http://schemas.microsoft.com/office/drawing/2014/main" id="{EBB27A16-0A16-2ED5-77A7-2F7A4E408B5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10867" y="2570364"/>
            <a:ext cx="2566150" cy="1924885"/>
          </a:xfrm>
          <a:prstGeom prst="rect">
            <a:avLst/>
          </a:prstGeom>
        </p:spPr>
      </p:pic>
      <p:pic>
        <p:nvPicPr>
          <p:cNvPr id="13" name="Imagen 12">
            <a:extLst>
              <a:ext uri="{FF2B5EF4-FFF2-40B4-BE49-F238E27FC236}">
                <a16:creationId xmlns:a16="http://schemas.microsoft.com/office/drawing/2014/main" id="{1A4722B5-9454-1C3B-BBD4-DA25EA321D22}"/>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95504" y="4541959"/>
            <a:ext cx="2624589" cy="1969512"/>
          </a:xfrm>
          <a:prstGeom prst="rect">
            <a:avLst/>
          </a:prstGeom>
          <a:noFill/>
          <a:ln>
            <a:noFill/>
          </a:ln>
        </p:spPr>
      </p:pic>
      <p:pic>
        <p:nvPicPr>
          <p:cNvPr id="16" name="Imagen 15">
            <a:extLst>
              <a:ext uri="{FF2B5EF4-FFF2-40B4-BE49-F238E27FC236}">
                <a16:creationId xmlns:a16="http://schemas.microsoft.com/office/drawing/2014/main" id="{75095018-9FA3-2269-D829-19BC7CFA687F}"/>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902697" y="4707661"/>
            <a:ext cx="2624719" cy="1969273"/>
          </a:xfrm>
          <a:prstGeom prst="rect">
            <a:avLst/>
          </a:prstGeom>
          <a:noFill/>
          <a:ln>
            <a:noFill/>
          </a:ln>
        </p:spPr>
      </p:pic>
      <p:pic>
        <p:nvPicPr>
          <p:cNvPr id="17" name="Imagen 16">
            <a:extLst>
              <a:ext uri="{FF2B5EF4-FFF2-40B4-BE49-F238E27FC236}">
                <a16:creationId xmlns:a16="http://schemas.microsoft.com/office/drawing/2014/main" id="{54C331FF-88EF-08D7-34E6-0407917B34B2}"/>
              </a:ext>
            </a:extLst>
          </p:cNvPr>
          <p:cNvPicPr>
            <a:picLocks noChangeAspect="1"/>
          </p:cNvPicPr>
          <p:nvPr/>
        </p:nvPicPr>
        <p:blipFill>
          <a:blip r:embed="rId12"/>
          <a:stretch>
            <a:fillRect/>
          </a:stretch>
        </p:blipFill>
        <p:spPr>
          <a:xfrm>
            <a:off x="8805911" y="2783413"/>
            <a:ext cx="2708704" cy="3517091"/>
          </a:xfrm>
          <a:prstGeom prst="rect">
            <a:avLst/>
          </a:prstGeom>
        </p:spPr>
      </p:pic>
    </p:spTree>
    <p:extLst>
      <p:ext uri="{BB962C8B-B14F-4D97-AF65-F5344CB8AC3E}">
        <p14:creationId xmlns:p14="http://schemas.microsoft.com/office/powerpoint/2010/main" val="8504587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3500" advClick="0" advTm="5012"/>
    </mc:Choice>
    <mc:Fallback>
      <p:transition spd="slow" advClick="0" advTm="5012"/>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3F2610ED-8BA3-4435-18C3-320B95098522}"/>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85F07991-6D94-0C5B-D792-EE11ECCD2EFD}"/>
              </a:ext>
            </a:extLst>
          </p:cNvPr>
          <p:cNvPicPr>
            <a:picLocks noChangeAspect="1"/>
          </p:cNvPicPr>
          <p:nvPr/>
        </p:nvPicPr>
        <p:blipFill>
          <a:blip r:embed="rId3"/>
          <a:stretch>
            <a:fillRect/>
          </a:stretch>
        </p:blipFill>
        <p:spPr>
          <a:xfrm>
            <a:off x="509252" y="272777"/>
            <a:ext cx="2422203" cy="1175025"/>
          </a:xfrm>
          <a:prstGeom prst="rect">
            <a:avLst/>
          </a:prstGeom>
        </p:spPr>
      </p:pic>
      <p:sp>
        <p:nvSpPr>
          <p:cNvPr id="3" name="CuadroTexto 2">
            <a:extLst>
              <a:ext uri="{FF2B5EF4-FFF2-40B4-BE49-F238E27FC236}">
                <a16:creationId xmlns:a16="http://schemas.microsoft.com/office/drawing/2014/main" id="{41B18871-DE97-6662-AB23-DA2A7F773E8B}"/>
              </a:ext>
            </a:extLst>
          </p:cNvPr>
          <p:cNvSpPr txBox="1"/>
          <p:nvPr/>
        </p:nvSpPr>
        <p:spPr>
          <a:xfrm>
            <a:off x="3159338" y="1943539"/>
            <a:ext cx="937517" cy="421975"/>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Antes</a:t>
            </a:r>
          </a:p>
        </p:txBody>
      </p:sp>
      <p:sp>
        <p:nvSpPr>
          <p:cNvPr id="6" name="CuadroTexto 5">
            <a:extLst>
              <a:ext uri="{FF2B5EF4-FFF2-40B4-BE49-F238E27FC236}">
                <a16:creationId xmlns:a16="http://schemas.microsoft.com/office/drawing/2014/main" id="{8088EED0-BC60-6E72-5CAB-9FD49210C55A}"/>
              </a:ext>
            </a:extLst>
          </p:cNvPr>
          <p:cNvSpPr txBox="1"/>
          <p:nvPr/>
        </p:nvSpPr>
        <p:spPr>
          <a:xfrm>
            <a:off x="7253558" y="1937192"/>
            <a:ext cx="1341172" cy="428322"/>
          </a:xfrm>
          <a:prstGeom prst="rect">
            <a:avLst/>
          </a:prstGeom>
          <a:noFill/>
        </p:spPr>
        <p:txBody>
          <a:bodyPr wrap="square">
            <a:spAutoFit/>
          </a:bodyPr>
          <a:lstStyle/>
          <a:p>
            <a:pPr algn="just">
              <a:lnSpc>
                <a:spcPct val="110000"/>
              </a:lnSpc>
              <a:spcBef>
                <a:spcPts val="600"/>
              </a:spcBef>
              <a:spcAft>
                <a:spcPts val="1000"/>
              </a:spcAft>
            </a:pPr>
            <a:r>
              <a:rPr lang="es-MX" sz="2100" b="1" dirty="0">
                <a:solidFill>
                  <a:srgbClr val="595959"/>
                </a:solidFill>
                <a:latin typeface="Ebrima" panose="02000000000000000000" pitchFamily="2" charset="0"/>
                <a:ea typeface="STXinwei" panose="02010800040101010101" pitchFamily="2" charset="-122"/>
                <a:cs typeface="Open Sans" panose="020B0606030504020204" pitchFamily="34" charset="0"/>
              </a:rPr>
              <a:t>Después</a:t>
            </a:r>
            <a:endParaRPr lang="es-MX" sz="2100" dirty="0">
              <a:solidFill>
                <a:srgbClr val="595959"/>
              </a:solidFill>
              <a:latin typeface="Constantia" panose="02030602050306030303" pitchFamily="18" charset="0"/>
              <a:ea typeface="STXinwei" panose="02010800040101010101" pitchFamily="2" charset="-122"/>
              <a:cs typeface="Times New Roman" panose="02020603050405020304" pitchFamily="18" charset="0"/>
            </a:endParaRPr>
          </a:p>
        </p:txBody>
      </p:sp>
      <p:pic>
        <p:nvPicPr>
          <p:cNvPr id="7" name="Imagen 6">
            <a:extLst>
              <a:ext uri="{FF2B5EF4-FFF2-40B4-BE49-F238E27FC236}">
                <a16:creationId xmlns:a16="http://schemas.microsoft.com/office/drawing/2014/main" id="{E9B62554-C316-C3C9-64EC-95F68785FB61}"/>
              </a:ext>
            </a:extLst>
          </p:cNvPr>
          <p:cNvPicPr>
            <a:picLocks noChangeAspect="1"/>
          </p:cNvPicPr>
          <p:nvPr/>
        </p:nvPicPr>
        <p:blipFill>
          <a:blip r:embed="rId4"/>
          <a:stretch>
            <a:fillRect/>
          </a:stretch>
        </p:blipFill>
        <p:spPr>
          <a:xfrm>
            <a:off x="509252" y="1615737"/>
            <a:ext cx="11034716" cy="158510"/>
          </a:xfrm>
          <a:prstGeom prst="rect">
            <a:avLst/>
          </a:prstGeom>
        </p:spPr>
      </p:pic>
      <p:pic>
        <p:nvPicPr>
          <p:cNvPr id="9" name="Imagen 8">
            <a:extLst>
              <a:ext uri="{FF2B5EF4-FFF2-40B4-BE49-F238E27FC236}">
                <a16:creationId xmlns:a16="http://schemas.microsoft.com/office/drawing/2014/main" id="{12EA8616-A1E9-6A94-15C6-7F0FADD91395}"/>
              </a:ext>
            </a:extLst>
          </p:cNvPr>
          <p:cNvPicPr>
            <a:picLocks noChangeAspect="1"/>
          </p:cNvPicPr>
          <p:nvPr/>
        </p:nvPicPr>
        <p:blipFill>
          <a:blip r:embed="rId5"/>
          <a:stretch>
            <a:fillRect/>
          </a:stretch>
        </p:blipFill>
        <p:spPr>
          <a:xfrm>
            <a:off x="3159338" y="561004"/>
            <a:ext cx="7584081" cy="957155"/>
          </a:xfrm>
          <a:prstGeom prst="rect">
            <a:avLst/>
          </a:prstGeom>
        </p:spPr>
      </p:pic>
      <p:pic>
        <p:nvPicPr>
          <p:cNvPr id="11" name="drawing">
            <a:extLst>
              <a:ext uri="{FF2B5EF4-FFF2-40B4-BE49-F238E27FC236}">
                <a16:creationId xmlns:a16="http://schemas.microsoft.com/office/drawing/2014/main" id="{0D6A05D1-3DF8-D395-0A56-A567729722A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259573" y="2791327"/>
            <a:ext cx="5799529" cy="2603978"/>
          </a:xfrm>
          <a:prstGeom prst="rect">
            <a:avLst/>
          </a:prstGeom>
        </p:spPr>
      </p:pic>
      <p:pic>
        <p:nvPicPr>
          <p:cNvPr id="12" name="Imagen 11">
            <a:extLst>
              <a:ext uri="{FF2B5EF4-FFF2-40B4-BE49-F238E27FC236}">
                <a16:creationId xmlns:a16="http://schemas.microsoft.com/office/drawing/2014/main" id="{65550F23-F80D-0997-CE2B-EE76B0DCF631}"/>
              </a:ext>
            </a:extLst>
          </p:cNvPr>
          <p:cNvPicPr>
            <a:picLocks noChangeAspect="1"/>
          </p:cNvPicPr>
          <p:nvPr/>
        </p:nvPicPr>
        <p:blipFill>
          <a:blip r:embed="rId7"/>
          <a:stretch>
            <a:fillRect/>
          </a:stretch>
        </p:blipFill>
        <p:spPr>
          <a:xfrm>
            <a:off x="6163137" y="2791327"/>
            <a:ext cx="5797536" cy="2603978"/>
          </a:xfrm>
          <a:prstGeom prst="rect">
            <a:avLst/>
          </a:prstGeom>
        </p:spPr>
      </p:pic>
    </p:spTree>
    <p:extLst>
      <p:ext uri="{BB962C8B-B14F-4D97-AF65-F5344CB8AC3E}">
        <p14:creationId xmlns:p14="http://schemas.microsoft.com/office/powerpoint/2010/main" val="211572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500" advClick="0" advTm="5106"/>
    </mc:Choice>
    <mc:Fallback>
      <p:transition spd="slow" advClick="0" advTm="5106"/>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C4EB3243-F0C5-11C5-3AD9-8BF5B5E41130}"/>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1820EF2B-F0EF-78D8-20C8-0743DC59CE4F}"/>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7" name="Imagen 6">
            <a:extLst>
              <a:ext uri="{FF2B5EF4-FFF2-40B4-BE49-F238E27FC236}">
                <a16:creationId xmlns:a16="http://schemas.microsoft.com/office/drawing/2014/main" id="{96790FCA-5FB4-0016-DB90-D7B709873F61}"/>
              </a:ext>
            </a:extLst>
          </p:cNvPr>
          <p:cNvPicPr>
            <a:picLocks noChangeAspect="1"/>
          </p:cNvPicPr>
          <p:nvPr/>
        </p:nvPicPr>
        <p:blipFill>
          <a:blip r:embed="rId4"/>
          <a:stretch>
            <a:fillRect/>
          </a:stretch>
        </p:blipFill>
        <p:spPr>
          <a:xfrm>
            <a:off x="509252" y="1615737"/>
            <a:ext cx="11034716" cy="158510"/>
          </a:xfrm>
          <a:prstGeom prst="rect">
            <a:avLst/>
          </a:prstGeom>
        </p:spPr>
      </p:pic>
      <p:sp>
        <p:nvSpPr>
          <p:cNvPr id="2" name="CuadroTexto 1">
            <a:extLst>
              <a:ext uri="{FF2B5EF4-FFF2-40B4-BE49-F238E27FC236}">
                <a16:creationId xmlns:a16="http://schemas.microsoft.com/office/drawing/2014/main" id="{02154F30-A3AB-220C-0DCB-200F9F9BB405}"/>
              </a:ext>
            </a:extLst>
          </p:cNvPr>
          <p:cNvSpPr txBox="1"/>
          <p:nvPr/>
        </p:nvSpPr>
        <p:spPr>
          <a:xfrm>
            <a:off x="3143171" y="762881"/>
            <a:ext cx="7749417" cy="430118"/>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REHABILITACIÓN DE 9 CANCHAS DE PASTO SINTÉTICO.</a:t>
            </a:r>
          </a:p>
        </p:txBody>
      </p:sp>
      <p:pic>
        <p:nvPicPr>
          <p:cNvPr id="8" name="Imagen 7">
            <a:extLst>
              <a:ext uri="{FF2B5EF4-FFF2-40B4-BE49-F238E27FC236}">
                <a16:creationId xmlns:a16="http://schemas.microsoft.com/office/drawing/2014/main" id="{3CF33FEA-A07F-7E75-76C3-FF1D9119B930}"/>
              </a:ext>
            </a:extLst>
          </p:cNvPr>
          <p:cNvPicPr>
            <a:picLocks noChangeAspect="1"/>
          </p:cNvPicPr>
          <p:nvPr/>
        </p:nvPicPr>
        <p:blipFill>
          <a:blip r:embed="rId5"/>
          <a:stretch>
            <a:fillRect/>
          </a:stretch>
        </p:blipFill>
        <p:spPr>
          <a:xfrm>
            <a:off x="84082" y="2336384"/>
            <a:ext cx="6819900" cy="3670300"/>
          </a:xfrm>
          <a:prstGeom prst="rect">
            <a:avLst/>
          </a:prstGeom>
        </p:spPr>
      </p:pic>
      <p:pic>
        <p:nvPicPr>
          <p:cNvPr id="13" name="Imagen 12">
            <a:extLst>
              <a:ext uri="{FF2B5EF4-FFF2-40B4-BE49-F238E27FC236}">
                <a16:creationId xmlns:a16="http://schemas.microsoft.com/office/drawing/2014/main" id="{2F723F64-9915-DFFE-58F3-8153EBB9EDAE}"/>
              </a:ext>
            </a:extLst>
          </p:cNvPr>
          <p:cNvPicPr>
            <a:picLocks noChangeAspect="1"/>
          </p:cNvPicPr>
          <p:nvPr/>
        </p:nvPicPr>
        <p:blipFill>
          <a:blip r:embed="rId6"/>
          <a:stretch>
            <a:fillRect/>
          </a:stretch>
        </p:blipFill>
        <p:spPr>
          <a:xfrm>
            <a:off x="7010400" y="2196985"/>
            <a:ext cx="5038722" cy="3949098"/>
          </a:xfrm>
          <a:prstGeom prst="rect">
            <a:avLst/>
          </a:prstGeom>
        </p:spPr>
      </p:pic>
    </p:spTree>
    <p:extLst>
      <p:ext uri="{BB962C8B-B14F-4D97-AF65-F5344CB8AC3E}">
        <p14:creationId xmlns:p14="http://schemas.microsoft.com/office/powerpoint/2010/main" val="4617296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500" advClick="0" advTm="5426"/>
    </mc:Choice>
    <mc:Fallback>
      <p:transition spd="slow" advClick="0" advTm="5426"/>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1F8DE681-C45B-8551-3C76-E7A4D9675A2D}"/>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06E007CC-483B-9727-EC98-BD2365CB773F}"/>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7" name="Imagen 6">
            <a:extLst>
              <a:ext uri="{FF2B5EF4-FFF2-40B4-BE49-F238E27FC236}">
                <a16:creationId xmlns:a16="http://schemas.microsoft.com/office/drawing/2014/main" id="{52FCD6F1-65BC-0D52-2F18-CADC738A6D68}"/>
              </a:ext>
            </a:extLst>
          </p:cNvPr>
          <p:cNvPicPr>
            <a:picLocks noChangeAspect="1"/>
          </p:cNvPicPr>
          <p:nvPr/>
        </p:nvPicPr>
        <p:blipFill>
          <a:blip r:embed="rId4"/>
          <a:stretch>
            <a:fillRect/>
          </a:stretch>
        </p:blipFill>
        <p:spPr>
          <a:xfrm>
            <a:off x="509252" y="1615737"/>
            <a:ext cx="11034716" cy="158510"/>
          </a:xfrm>
          <a:prstGeom prst="rect">
            <a:avLst/>
          </a:prstGeom>
        </p:spPr>
      </p:pic>
      <p:sp>
        <p:nvSpPr>
          <p:cNvPr id="4" name="CuadroTexto 3">
            <a:extLst>
              <a:ext uri="{FF2B5EF4-FFF2-40B4-BE49-F238E27FC236}">
                <a16:creationId xmlns:a16="http://schemas.microsoft.com/office/drawing/2014/main" id="{1900D947-09C3-A29B-28E2-10647257E666}"/>
              </a:ext>
            </a:extLst>
          </p:cNvPr>
          <p:cNvSpPr txBox="1"/>
          <p:nvPr/>
        </p:nvSpPr>
        <p:spPr>
          <a:xfrm>
            <a:off x="3143171" y="762881"/>
            <a:ext cx="7749417" cy="430118"/>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REHABILITACIÓN DE 9 CANCHAS DE PASTO SINTÉTICO.</a:t>
            </a:r>
          </a:p>
        </p:txBody>
      </p:sp>
      <p:pic>
        <p:nvPicPr>
          <p:cNvPr id="3" name="Imagen 2">
            <a:extLst>
              <a:ext uri="{FF2B5EF4-FFF2-40B4-BE49-F238E27FC236}">
                <a16:creationId xmlns:a16="http://schemas.microsoft.com/office/drawing/2014/main" id="{66CCF54B-13C3-CF9E-64A7-2F17D52DE38F}"/>
              </a:ext>
            </a:extLst>
          </p:cNvPr>
          <p:cNvPicPr>
            <a:picLocks noChangeAspect="1"/>
          </p:cNvPicPr>
          <p:nvPr/>
        </p:nvPicPr>
        <p:blipFill>
          <a:blip r:embed="rId5"/>
          <a:stretch>
            <a:fillRect/>
          </a:stretch>
        </p:blipFill>
        <p:spPr>
          <a:xfrm>
            <a:off x="5769938" y="2690059"/>
            <a:ext cx="5838618" cy="3405059"/>
          </a:xfrm>
          <a:prstGeom prst="rect">
            <a:avLst/>
          </a:prstGeom>
        </p:spPr>
      </p:pic>
      <p:pic>
        <p:nvPicPr>
          <p:cNvPr id="8" name="Imagen 7">
            <a:extLst>
              <a:ext uri="{FF2B5EF4-FFF2-40B4-BE49-F238E27FC236}">
                <a16:creationId xmlns:a16="http://schemas.microsoft.com/office/drawing/2014/main" id="{4D1567FB-D65B-5EFB-9C97-52B2568FF990}"/>
              </a:ext>
            </a:extLst>
          </p:cNvPr>
          <p:cNvPicPr>
            <a:picLocks noChangeAspect="1"/>
          </p:cNvPicPr>
          <p:nvPr/>
        </p:nvPicPr>
        <p:blipFill>
          <a:blip r:embed="rId6"/>
          <a:stretch>
            <a:fillRect/>
          </a:stretch>
        </p:blipFill>
        <p:spPr>
          <a:xfrm>
            <a:off x="509251" y="2690060"/>
            <a:ext cx="5105991" cy="3405058"/>
          </a:xfrm>
          <a:prstGeom prst="rect">
            <a:avLst/>
          </a:prstGeom>
        </p:spPr>
      </p:pic>
    </p:spTree>
    <p:extLst>
      <p:ext uri="{BB962C8B-B14F-4D97-AF65-F5344CB8AC3E}">
        <p14:creationId xmlns:p14="http://schemas.microsoft.com/office/powerpoint/2010/main" val="11951328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500" advClick="0" advTm="6514"/>
    </mc:Choice>
    <mc:Fallback>
      <p:transition spd="slow" advClick="0" advTm="6514"/>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8E5"/>
        </a:solidFill>
        <a:effectLst/>
      </p:bgPr>
    </p:bg>
    <p:spTree>
      <p:nvGrpSpPr>
        <p:cNvPr id="1" name="">
          <a:extLst>
            <a:ext uri="{FF2B5EF4-FFF2-40B4-BE49-F238E27FC236}">
              <a16:creationId xmlns:a16="http://schemas.microsoft.com/office/drawing/2014/main" id="{6A27D313-12AA-86CB-AE0A-892DEC93B9AF}"/>
            </a:ext>
          </a:extLst>
        </p:cNvPr>
        <p:cNvGrpSpPr/>
        <p:nvPr/>
      </p:nvGrpSpPr>
      <p:grpSpPr>
        <a:xfrm>
          <a:off x="0" y="0"/>
          <a:ext cx="0" cy="0"/>
          <a:chOff x="0" y="0"/>
          <a:chExt cx="0" cy="0"/>
        </a:xfrm>
      </p:grpSpPr>
      <p:pic>
        <p:nvPicPr>
          <p:cNvPr id="5" name="Imagen 4">
            <a:extLst>
              <a:ext uri="{FF2B5EF4-FFF2-40B4-BE49-F238E27FC236}">
                <a16:creationId xmlns:a16="http://schemas.microsoft.com/office/drawing/2014/main" id="{E6EF0F39-F9A4-D434-21B7-57544EA9CC75}"/>
              </a:ext>
            </a:extLst>
          </p:cNvPr>
          <p:cNvPicPr>
            <a:picLocks noChangeAspect="1"/>
          </p:cNvPicPr>
          <p:nvPr/>
        </p:nvPicPr>
        <p:blipFill>
          <a:blip r:embed="rId3"/>
          <a:stretch>
            <a:fillRect/>
          </a:stretch>
        </p:blipFill>
        <p:spPr>
          <a:xfrm>
            <a:off x="509252" y="272777"/>
            <a:ext cx="2422203" cy="1175025"/>
          </a:xfrm>
          <a:prstGeom prst="rect">
            <a:avLst/>
          </a:prstGeom>
        </p:spPr>
      </p:pic>
      <p:pic>
        <p:nvPicPr>
          <p:cNvPr id="7" name="Imagen 6">
            <a:extLst>
              <a:ext uri="{FF2B5EF4-FFF2-40B4-BE49-F238E27FC236}">
                <a16:creationId xmlns:a16="http://schemas.microsoft.com/office/drawing/2014/main" id="{CCE2F0B7-E380-4E20-CD97-C951D79AFD99}"/>
              </a:ext>
            </a:extLst>
          </p:cNvPr>
          <p:cNvPicPr>
            <a:picLocks noChangeAspect="1"/>
          </p:cNvPicPr>
          <p:nvPr/>
        </p:nvPicPr>
        <p:blipFill>
          <a:blip r:embed="rId4"/>
          <a:stretch>
            <a:fillRect/>
          </a:stretch>
        </p:blipFill>
        <p:spPr>
          <a:xfrm>
            <a:off x="509252" y="1615737"/>
            <a:ext cx="11034716" cy="158510"/>
          </a:xfrm>
          <a:prstGeom prst="rect">
            <a:avLst/>
          </a:prstGeom>
        </p:spPr>
      </p:pic>
      <p:sp>
        <p:nvSpPr>
          <p:cNvPr id="4" name="CuadroTexto 3">
            <a:extLst>
              <a:ext uri="{FF2B5EF4-FFF2-40B4-BE49-F238E27FC236}">
                <a16:creationId xmlns:a16="http://schemas.microsoft.com/office/drawing/2014/main" id="{29A02E84-5D5D-9AD1-9F12-009F2287FFFB}"/>
              </a:ext>
            </a:extLst>
          </p:cNvPr>
          <p:cNvSpPr txBox="1"/>
          <p:nvPr/>
        </p:nvSpPr>
        <p:spPr>
          <a:xfrm>
            <a:off x="3143171" y="762881"/>
            <a:ext cx="7749417" cy="430118"/>
          </a:xfrm>
          <a:prstGeom prst="rect">
            <a:avLst/>
          </a:prstGeom>
          <a:noFill/>
        </p:spPr>
        <p:txBody>
          <a:bodyPr wrap="square">
            <a:spAutoFit/>
          </a:bodyPr>
          <a:lstStyle/>
          <a:p>
            <a:pPr algn="just">
              <a:lnSpc>
                <a:spcPct val="107000"/>
              </a:lnSpc>
              <a:spcAft>
                <a:spcPts val="800"/>
              </a:spcAft>
            </a:pPr>
            <a:r>
              <a:rPr lang="es-MX" sz="2200" b="1" dirty="0">
                <a:latin typeface="Ebrima" panose="02000000000000000000" pitchFamily="2" charset="0"/>
                <a:ea typeface="Ebrima" panose="02000000000000000000" pitchFamily="2" charset="0"/>
                <a:cs typeface="Ebrima" panose="02000000000000000000" pitchFamily="2" charset="0"/>
              </a:rPr>
              <a:t>REHABILITACIÓN DE 9 CANCHAS DE PASTO SINTÉTICO.</a:t>
            </a:r>
          </a:p>
        </p:txBody>
      </p:sp>
      <p:pic>
        <p:nvPicPr>
          <p:cNvPr id="10" name="Imagen 9">
            <a:extLst>
              <a:ext uri="{FF2B5EF4-FFF2-40B4-BE49-F238E27FC236}">
                <a16:creationId xmlns:a16="http://schemas.microsoft.com/office/drawing/2014/main" id="{4962C349-52A1-34F6-1B9D-558DC060DEEF}"/>
              </a:ext>
            </a:extLst>
          </p:cNvPr>
          <p:cNvPicPr>
            <a:picLocks noChangeAspect="1"/>
          </p:cNvPicPr>
          <p:nvPr/>
        </p:nvPicPr>
        <p:blipFill>
          <a:blip r:embed="rId5"/>
          <a:stretch>
            <a:fillRect/>
          </a:stretch>
        </p:blipFill>
        <p:spPr>
          <a:xfrm>
            <a:off x="230354" y="2249677"/>
            <a:ext cx="4630403" cy="3287160"/>
          </a:xfrm>
          <a:prstGeom prst="rect">
            <a:avLst/>
          </a:prstGeom>
        </p:spPr>
      </p:pic>
      <p:pic>
        <p:nvPicPr>
          <p:cNvPr id="16" name="Imagen 15">
            <a:extLst>
              <a:ext uri="{FF2B5EF4-FFF2-40B4-BE49-F238E27FC236}">
                <a16:creationId xmlns:a16="http://schemas.microsoft.com/office/drawing/2014/main" id="{574EBC7F-0EC0-7574-18D8-371B5EB4E1C7}"/>
              </a:ext>
            </a:extLst>
          </p:cNvPr>
          <p:cNvPicPr>
            <a:picLocks noChangeAspect="1"/>
          </p:cNvPicPr>
          <p:nvPr/>
        </p:nvPicPr>
        <p:blipFill>
          <a:blip r:embed="rId6"/>
          <a:stretch>
            <a:fillRect/>
          </a:stretch>
        </p:blipFill>
        <p:spPr>
          <a:xfrm>
            <a:off x="9527253" y="2196985"/>
            <a:ext cx="2370224" cy="3368790"/>
          </a:xfrm>
          <a:prstGeom prst="rect">
            <a:avLst/>
          </a:prstGeom>
        </p:spPr>
      </p:pic>
      <p:pic>
        <p:nvPicPr>
          <p:cNvPr id="18" name="Imagen 17">
            <a:extLst>
              <a:ext uri="{FF2B5EF4-FFF2-40B4-BE49-F238E27FC236}">
                <a16:creationId xmlns:a16="http://schemas.microsoft.com/office/drawing/2014/main" id="{C67AE084-8C47-D035-4F88-8120C6CC895E}"/>
              </a:ext>
            </a:extLst>
          </p:cNvPr>
          <p:cNvPicPr>
            <a:picLocks noChangeAspect="1"/>
          </p:cNvPicPr>
          <p:nvPr/>
        </p:nvPicPr>
        <p:blipFill>
          <a:blip r:embed="rId7"/>
          <a:stretch>
            <a:fillRect/>
          </a:stretch>
        </p:blipFill>
        <p:spPr>
          <a:xfrm>
            <a:off x="5062046" y="2229321"/>
            <a:ext cx="4274460" cy="3336454"/>
          </a:xfrm>
          <a:prstGeom prst="rect">
            <a:avLst/>
          </a:prstGeom>
        </p:spPr>
      </p:pic>
    </p:spTree>
    <p:extLst>
      <p:ext uri="{BB962C8B-B14F-4D97-AF65-F5344CB8AC3E}">
        <p14:creationId xmlns:p14="http://schemas.microsoft.com/office/powerpoint/2010/main" val="30954110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2500" advClick="0" advTm="5234"/>
    </mc:Choice>
    <mc:Fallback>
      <p:transition spd="slow" advClick="0" advTm="5234"/>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IMING" val="|1.9|2.4|2.7|1.9|1.4|2.1|2.4"/>
</p:tagLst>
</file>

<file path=ppt/tags/tag2.xml><?xml version="1.0" encoding="utf-8"?>
<p:tagLst xmlns:a="http://schemas.openxmlformats.org/drawingml/2006/main" xmlns:r="http://schemas.openxmlformats.org/officeDocument/2006/relationships" xmlns:p="http://schemas.openxmlformats.org/presentationml/2006/main">
  <p:tag name="TIMING" val="|1.8|2.5|2|5.1"/>
</p:tagLst>
</file>

<file path=ppt/tags/tag3.xml><?xml version="1.0" encoding="utf-8"?>
<p:tagLst xmlns:a="http://schemas.openxmlformats.org/drawingml/2006/main" xmlns:r="http://schemas.openxmlformats.org/officeDocument/2006/relationships" xmlns:p="http://schemas.openxmlformats.org/presentationml/2006/main">
  <p:tag name="TIMING" val="|1.5|2.9|2.6|4.3"/>
</p:tagLst>
</file>

<file path=ppt/tags/tag4.xml><?xml version="1.0" encoding="utf-8"?>
<p:tagLst xmlns:a="http://schemas.openxmlformats.org/drawingml/2006/main" xmlns:r="http://schemas.openxmlformats.org/officeDocument/2006/relationships" xmlns:p="http://schemas.openxmlformats.org/presentationml/2006/main">
  <p:tag name="TIMING" val="|0.6|3.6|1.9|4.1"/>
</p:tagLst>
</file>

<file path=ppt/tags/tag5.xml><?xml version="1.0" encoding="utf-8"?>
<p:tagLst xmlns:a="http://schemas.openxmlformats.org/drawingml/2006/main" xmlns:r="http://schemas.openxmlformats.org/officeDocument/2006/relationships" xmlns:p="http://schemas.openxmlformats.org/presentationml/2006/main">
  <p:tag name="TIMING" val="|1.5|3.7|4|4.5"/>
</p:tagLst>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474"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84DAF509-F44A-4B38-BCEA-9C8B8272D109}">
  <we:reference id="wa104381909" version="3.12.0.0" store="es-ES" storeType="OMEX"/>
  <we:alternateReferences>
    <we:reference id="wa104381909" version="3.12.0.0" store="wa104381909"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emplate/>
  <TotalTime>17360</TotalTime>
  <Words>1626</Words>
  <Application>Microsoft Office PowerPoint</Application>
  <PresentationFormat>Panorámica</PresentationFormat>
  <Paragraphs>129</Paragraphs>
  <Slides>36</Slides>
  <Notes>26</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36</vt:i4>
      </vt:variant>
    </vt:vector>
  </HeadingPairs>
  <TitlesOfParts>
    <vt:vector size="44" baseType="lpstr">
      <vt:lpstr>Arial</vt:lpstr>
      <vt:lpstr>Arial Black</vt:lpstr>
      <vt:lpstr>Calibri</vt:lpstr>
      <vt:lpstr>Calibri Light</vt:lpstr>
      <vt:lpstr>Century Schoolbook</vt:lpstr>
      <vt:lpstr>Constantia</vt:lpstr>
      <vt:lpstr>Ebrima</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Carlos Velázquez</dc:creator>
  <cp:lastModifiedBy>Deporte Carlos Velázquez</cp:lastModifiedBy>
  <cp:revision>837</cp:revision>
  <cp:lastPrinted>2022-08-09T15:08:40Z</cp:lastPrinted>
  <dcterms:created xsi:type="dcterms:W3CDTF">2021-04-16T16:11:05Z</dcterms:created>
  <dcterms:modified xsi:type="dcterms:W3CDTF">2026-01-12T00:51:29Z</dcterms:modified>
</cp:coreProperties>
</file>